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1903" r:id="rId5"/>
    <p:sldId id="1902" r:id="rId6"/>
    <p:sldId id="1934" r:id="rId7"/>
    <p:sldId id="1935" r:id="rId8"/>
    <p:sldId id="1905" r:id="rId9"/>
    <p:sldId id="1936" r:id="rId10"/>
    <p:sldId id="1937" r:id="rId11"/>
    <p:sldId id="1938" r:id="rId12"/>
    <p:sldId id="1939" r:id="rId13"/>
    <p:sldId id="1940" r:id="rId14"/>
    <p:sldId id="1942" r:id="rId15"/>
    <p:sldId id="1943" r:id="rId16"/>
    <p:sldId id="1944" r:id="rId17"/>
    <p:sldId id="1945" r:id="rId18"/>
    <p:sldId id="1947" r:id="rId19"/>
    <p:sldId id="1948" r:id="rId20"/>
    <p:sldId id="1949" r:id="rId21"/>
    <p:sldId id="1950" r:id="rId22"/>
    <p:sldId id="1951" r:id="rId23"/>
    <p:sldId id="1952" r:id="rId24"/>
    <p:sldId id="1953" r:id="rId25"/>
    <p:sldId id="1954" r:id="rId26"/>
    <p:sldId id="1962" r:id="rId27"/>
    <p:sldId id="1956" r:id="rId28"/>
    <p:sldId id="1957" r:id="rId29"/>
    <p:sldId id="1958" r:id="rId30"/>
    <p:sldId id="1960" r:id="rId31"/>
    <p:sldId id="1964" r:id="rId32"/>
    <p:sldId id="1963" r:id="rId33"/>
    <p:sldId id="1965" r:id="rId34"/>
    <p:sldId id="1932" r:id="rId35"/>
    <p:sldId id="1868" r:id="rId36"/>
    <p:sldId id="289" r:id="rId37"/>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A2E"/>
    <a:srgbClr val="FFFFFF"/>
    <a:srgbClr val="00C3F0"/>
    <a:srgbClr val="797979"/>
    <a:srgbClr val="002157"/>
    <a:srgbClr val="0090BD"/>
    <a:srgbClr val="0090BF"/>
    <a:srgbClr val="2C8536"/>
    <a:srgbClr val="005B8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2993" autoAdjust="0"/>
  </p:normalViewPr>
  <p:slideViewPr>
    <p:cSldViewPr snapToGrid="0">
      <p:cViewPr varScale="1">
        <p:scale>
          <a:sx n="119" d="100"/>
          <a:sy n="119" d="100"/>
        </p:scale>
        <p:origin x="584" y="176"/>
      </p:cViewPr>
      <p:guideLst/>
    </p:cSldViewPr>
  </p:slideViewPr>
  <p:notesTextViewPr>
    <p:cViewPr>
      <p:scale>
        <a:sx n="1" d="1"/>
        <a:sy n="1" d="1"/>
      </p:scale>
      <p:origin x="0" y="0"/>
    </p:cViewPr>
  </p:notesTextViewPr>
  <p:notesViewPr>
    <p:cSldViewPr snapToGrid="0">
      <p:cViewPr varScale="1">
        <p:scale>
          <a:sx n="121" d="100"/>
          <a:sy n="121" d="100"/>
        </p:scale>
        <p:origin x="546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F45FF-B50E-BC64-5543-B4EE6A6D8E0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940EF-6D6E-C37C-8B43-21B2611B04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C7FF2F-92CD-9644-8092-FB04B2C2819D}" type="datetimeFigureOut">
              <a:rPr lang="en-US" smtClean="0"/>
              <a:t>5/28/24</a:t>
            </a:fld>
            <a:endParaRPr lang="en-US"/>
          </a:p>
        </p:txBody>
      </p:sp>
      <p:sp>
        <p:nvSpPr>
          <p:cNvPr id="4" name="Footer Placeholder 3">
            <a:extLst>
              <a:ext uri="{FF2B5EF4-FFF2-40B4-BE49-F238E27FC236}">
                <a16:creationId xmlns:a16="http://schemas.microsoft.com/office/drawing/2014/main" id="{58317E65-1532-701D-E7BA-F153DAC53A9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52C5C3-9E4F-363F-6FDF-0741E74AA881}"/>
              </a:ext>
            </a:extLst>
          </p:cNvPr>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C9B0C6-90D5-4E4D-9246-DF4C2877315D}" type="slidenum">
              <a:rPr lang="en-US" smtClean="0"/>
              <a:t>‹#›</a:t>
            </a:fld>
            <a:endParaRPr lang="en-US"/>
          </a:p>
        </p:txBody>
      </p:sp>
    </p:spTree>
    <p:extLst>
      <p:ext uri="{BB962C8B-B14F-4D97-AF65-F5344CB8AC3E}">
        <p14:creationId xmlns:p14="http://schemas.microsoft.com/office/powerpoint/2010/main" val="259424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iti.org/documents/scoping-study-artisanal-and-small-scale-mining-democratic-republic-cong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1</a:t>
            </a:fld>
            <a:endParaRPr lang="nb-NO"/>
          </a:p>
        </p:txBody>
      </p:sp>
    </p:spTree>
    <p:extLst>
      <p:ext uri="{BB962C8B-B14F-4D97-AF65-F5344CB8AC3E}">
        <p14:creationId xmlns:p14="http://schemas.microsoft.com/office/powerpoint/2010/main" val="276059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fr-FR" sz="1200" dirty="0"/>
              <a:t>DES ÉTUDES DE CAS PEUVENT AIDER À RÉPONDRE AUX BESOINS RÉGIONAUX. </a:t>
            </a:r>
          </a:p>
          <a:p>
            <a:pPr marL="0" indent="0">
              <a:buFont typeface="Wingdings" pitchFamily="2" charset="2"/>
              <a:buNone/>
            </a:pPr>
            <a:endParaRPr lang="fr-FR" sz="1200" dirty="0"/>
          </a:p>
          <a:p>
            <a:pPr marL="457200" indent="-457200">
              <a:buFont typeface="Wingdings" pitchFamily="2" charset="2"/>
              <a:buChar char="§"/>
            </a:pPr>
            <a:r>
              <a:rPr lang="fr-FR" sz="1200" dirty="0"/>
              <a:t>Une étude de cadrage sur </a:t>
            </a:r>
            <a:r>
              <a:rPr lang="fr-FR" sz="1200" noProof="0" dirty="0"/>
              <a:t>l’EMAPE </a:t>
            </a:r>
            <a:r>
              <a:rPr lang="fr-FR" sz="1200" dirty="0"/>
              <a:t>en République démocratique du Congo s’est appuyée sur des </a:t>
            </a:r>
            <a:r>
              <a:rPr lang="fr-FR" sz="1200" b="1" dirty="0"/>
              <a:t>données secondaires </a:t>
            </a:r>
            <a:r>
              <a:rPr lang="fr-FR" sz="1200" dirty="0"/>
              <a:t>et des </a:t>
            </a:r>
            <a:r>
              <a:rPr lang="fr-FR" sz="1200" b="1" dirty="0"/>
              <a:t>visites sur le terrain </a:t>
            </a:r>
            <a:r>
              <a:rPr lang="fr-FR" sz="1200" dirty="0"/>
              <a:t>pour fournir une feuille de route sur l'intégration des données de </a:t>
            </a:r>
            <a:r>
              <a:rPr lang="fr-FR" sz="1200" noProof="0" dirty="0"/>
              <a:t>l’EMAPE </a:t>
            </a:r>
            <a:r>
              <a:rPr lang="fr-FR" sz="1200" dirty="0"/>
              <a:t>dans les Rapports ITIE. </a:t>
            </a:r>
          </a:p>
          <a:p>
            <a:pPr marL="457200" indent="-457200">
              <a:buFont typeface="Wingdings" pitchFamily="2" charset="2"/>
              <a:buChar char="§"/>
            </a:pPr>
            <a:r>
              <a:rPr lang="fr-FR" sz="1200" dirty="0"/>
              <a:t>Une </a:t>
            </a:r>
            <a:r>
              <a:rPr lang="fr-FR" sz="1200" b="1" dirty="0"/>
              <a:t>cartographie </a:t>
            </a:r>
            <a:r>
              <a:rPr lang="fr-FR" sz="1200" b="0" i="0" dirty="0"/>
              <a:t>des</a:t>
            </a:r>
            <a:r>
              <a:rPr lang="fr-FR" sz="1200" b="1" dirty="0"/>
              <a:t> </a:t>
            </a:r>
            <a:r>
              <a:rPr lang="fr-FR" sz="1200" dirty="0"/>
              <a:t>différents acteurs opérant dans le secteur informel et semi-formel a été établie, et l’étude a offert une </a:t>
            </a:r>
            <a:r>
              <a:rPr lang="fr-FR" sz="1200" b="1" dirty="0"/>
              <a:t>vue d'ensemble des flux de revenus </a:t>
            </a:r>
            <a:r>
              <a:rPr lang="fr-FR" sz="1200" dirty="0"/>
              <a:t>provenant de </a:t>
            </a:r>
            <a:r>
              <a:rPr lang="fr-FR" sz="1200" noProof="0" dirty="0"/>
              <a:t>l’EMAPE</a:t>
            </a:r>
            <a:r>
              <a:rPr lang="fr-FR" sz="1200" dirty="0"/>
              <a:t> aux niveaux national et local (en s'inspirant du cadre de l’ITSCI) ; des recommandations ont été faites au GMP et des </a:t>
            </a:r>
            <a:r>
              <a:rPr lang="fr-FR" sz="1200" b="1" dirty="0"/>
              <a:t>modèles de rapport </a:t>
            </a:r>
            <a:r>
              <a:rPr lang="fr-FR" sz="1200" b="0" dirty="0"/>
              <a:t>ont été élaborés à l’intention d</a:t>
            </a:r>
            <a:r>
              <a:rPr lang="fr-FR" sz="1200" dirty="0"/>
              <a:t>es entités concernées (marchands ou négociants, maisons d'achat, entités de transformation, autorités locales et centrales), tenues de faire une déclaration dans le cadre de l’ITIE. </a:t>
            </a:r>
          </a:p>
          <a:p>
            <a:pPr marL="457200" indent="-457200">
              <a:buFont typeface="Wingdings" pitchFamily="2" charset="2"/>
              <a:buChar char="§"/>
            </a:pPr>
            <a:r>
              <a:rPr lang="fr-FR" sz="1200" dirty="0"/>
              <a:t>Source : PricewaterhouseCoopers (2015), </a:t>
            </a:r>
            <a:r>
              <a:rPr lang="fr-FR" sz="1200" dirty="0">
                <a:hlinkClick r:id="rId3"/>
              </a:rPr>
              <a:t>Rapport de l’Auditeur indépendant sur l’étude de cadrage de la couverture de l’exploitation minière artisanale à l'est de la République démocratique du Congo</a:t>
            </a:r>
            <a:r>
              <a:rPr lang="en-US" sz="1200" dirty="0"/>
              <a:t>.</a:t>
            </a:r>
          </a:p>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144359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200" noProof="0" dirty="0">
                <a:effectLst/>
                <a:latin typeface="Franklin Gothic Book" panose="020B0503020102020204" pitchFamily="34" charset="0"/>
                <a:ea typeface="Cambria" panose="02040503050406030204" pitchFamily="18" charset="0"/>
                <a:cs typeface="Arial" panose="020B0604020202020204" pitchFamily="34" charset="0"/>
              </a:rPr>
              <a:t>Dans de nombreux pays, les entreprises extractives ont l’obligation légale de consulter les communautés concernées avant qu’une licence d’exploitation pétrolière, gazière ou minière soit accordée. </a:t>
            </a:r>
          </a:p>
          <a:p>
            <a:pPr marL="285750" indent="-285750">
              <a:spcBef>
                <a:spcPts val="1200"/>
              </a:spcBef>
              <a:spcAft>
                <a:spcPts val="1200"/>
              </a:spcAft>
              <a:buFont typeface="Arial" panose="020B0604020202020204" pitchFamily="34" charset="0"/>
              <a:buChar char="•"/>
            </a:pPr>
            <a:r>
              <a:rPr lang="fr-FR" sz="1200" noProof="0" dirty="0">
                <a:effectLst/>
                <a:latin typeface="Franklin Gothic Book" panose="020B0503020102020204" pitchFamily="34" charset="0"/>
                <a:ea typeface="Cambria" panose="02040503050406030204" pitchFamily="18" charset="0"/>
                <a:cs typeface="Arial" panose="020B0604020202020204" pitchFamily="34" charset="0"/>
              </a:rPr>
              <a:t>Dans certains cas, le consentement préalable, libre et éclairé (CPLE) des populations autochtones est nécessaire pour qu’un projet puisse aller de l’avant.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fr-FR" sz="1400" noProof="0" dirty="0"/>
              <a:t>L'accélération de la </a:t>
            </a:r>
            <a:r>
              <a:rPr lang="fr-FR" sz="1400" b="1" noProof="0" dirty="0"/>
              <a:t>transition énergétique </a:t>
            </a:r>
            <a:r>
              <a:rPr lang="fr-FR" sz="1400" b="0" noProof="0" dirty="0"/>
              <a:t>crée des difficultés car il est parfois urgent d’attirer les</a:t>
            </a:r>
            <a:r>
              <a:rPr lang="fr-FR" sz="1400" noProof="0" dirty="0"/>
              <a:t> investissements et de mettre en œuvre des projets alors que des délais incompressibles sont requis pour que les processus de consultation et de consentement soient effectivement suivis. Cela fait que les risques sont plus élevés à différents niveaux de gouvernance. </a:t>
            </a:r>
            <a:endParaRPr lang="fr-FR" sz="1600" noProof="0" dirty="0"/>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fr-FR" sz="1400" noProof="0" dirty="0"/>
              <a:t>La course aux </a:t>
            </a:r>
            <a:r>
              <a:rPr lang="fr-FR" sz="1400" b="1" noProof="0" dirty="0"/>
              <a:t>minerais peut accroître les risques de gouvernance liés aux impacts sociaux et environnementaux de l’exploitation minière.</a:t>
            </a:r>
            <a:r>
              <a:rPr lang="fr-FR" sz="1200" noProof="0" dirty="0"/>
              <a:t> Dans leur hâte pour obtenir l’approbation de leur projet d’exploration et de production de minerais, les entreprises peuvent pousser les autorités compétentes à précipiter les processus de consultation. C’est au niveau infranational que les conséquences de ces risques se font le plus sentir, le plus important étant que des autorisations soient accordées sans tenir dûment compte des besoins et des priorités des communautés et de l’environnement</a:t>
            </a:r>
            <a:r>
              <a:rPr lang="fr-FR" sz="1400" b="1" noProof="0" dirty="0"/>
              <a:t>. </a:t>
            </a:r>
            <a:endParaRPr lang="fr-FR" sz="1200" noProof="0" dirty="0"/>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504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100" noProof="0" dirty="0"/>
              <a:t>Des procédures de consultation authentiques et constructives des communautés sont essentielle pour garantir que les communautés touchées vivant à proximité des projets extractifs soient pleinement informées des projets proposés, qu’elles aient la possibilité de formuler et de partager leurs points de vue et que leurs préoccupations soient prises en compte. </a:t>
            </a:r>
          </a:p>
          <a:p>
            <a:pPr marL="171450" indent="-171450">
              <a:buFont typeface="Arial" panose="020B0604020202020204" pitchFamily="34" charset="0"/>
              <a:buChar char="•"/>
            </a:pPr>
            <a:r>
              <a:rPr lang="fr-FR" sz="1200" noProof="0" dirty="0"/>
              <a:t>Dans de nombreux pays, les entreprises sont légalement tenues de consulter les communautés concernées avant d’obtenir une licence d’exploitation pétrolière, gazière ou minière. Dans certains cas, le consentement préalable, libre, et éclairé (CPLE) des populations autochtones est requis pour qu’un projet puisse être mis en œuvre. Le but est de s'assurer que </a:t>
            </a:r>
            <a:r>
              <a:rPr lang="fr-FR" sz="1200" b="1" noProof="0" dirty="0"/>
              <a:t>les communautés participent </a:t>
            </a:r>
            <a:r>
              <a:rPr lang="fr-FR" sz="1200" noProof="0" dirty="0"/>
              <a:t>au </a:t>
            </a:r>
            <a:r>
              <a:rPr lang="fr-FR" sz="1200" b="1" noProof="0" dirty="0"/>
              <a:t>processus de prise de décisions </a:t>
            </a:r>
            <a:r>
              <a:rPr lang="fr-FR" sz="1200" noProof="0" dirty="0"/>
              <a:t>et que les procédures d’</a:t>
            </a:r>
            <a:r>
              <a:rPr lang="fr-FR" sz="1200" b="1" noProof="0" dirty="0"/>
              <a:t>attribution des licences </a:t>
            </a:r>
            <a:r>
              <a:rPr lang="fr-FR" sz="1200" noProof="0" dirty="0"/>
              <a:t>sont </a:t>
            </a:r>
            <a:r>
              <a:rPr lang="fr-FR" sz="1200" b="1" noProof="0" dirty="0"/>
              <a:t>respectées dans la pratique</a:t>
            </a:r>
            <a:r>
              <a:rPr lang="fr-FR" sz="1200" noProof="0" dirty="0"/>
              <a:t>. </a:t>
            </a:r>
          </a:p>
          <a:p>
            <a:pPr marL="171450" indent="-171450">
              <a:buFont typeface="Arial" panose="020B0604020202020204" pitchFamily="34" charset="0"/>
              <a:buChar char="•"/>
            </a:pPr>
            <a:r>
              <a:rPr lang="fr-FR" sz="1200" noProof="0" dirty="0"/>
              <a:t>Toutes ces procédures permettent aussi aux parties prenantes d’</a:t>
            </a:r>
            <a:r>
              <a:rPr lang="fr-FR" sz="1200" b="1" noProof="0" dirty="0"/>
              <a:t>identifier </a:t>
            </a:r>
            <a:r>
              <a:rPr lang="fr-FR" sz="1200" noProof="0" dirty="0"/>
              <a:t>et de </a:t>
            </a:r>
            <a:r>
              <a:rPr lang="fr-FR" sz="1200" b="1" noProof="0" dirty="0"/>
              <a:t>corriger </a:t>
            </a:r>
            <a:r>
              <a:rPr lang="fr-FR" sz="1200" b="0" noProof="0" dirty="0"/>
              <a:t>d’</a:t>
            </a:r>
            <a:r>
              <a:rPr lang="fr-FR" sz="1200" noProof="0" dirty="0"/>
              <a:t>éventuelles </a:t>
            </a:r>
            <a:r>
              <a:rPr lang="fr-FR" sz="1200" b="1" noProof="0" dirty="0"/>
              <a:t>failles </a:t>
            </a:r>
            <a:r>
              <a:rPr lang="fr-FR" sz="1200" noProof="0" dirty="0"/>
              <a:t>dans le </a:t>
            </a:r>
            <a:r>
              <a:rPr lang="fr-FR" sz="1200" b="1" noProof="0" dirty="0"/>
              <a:t>processus d’attribution des licences</a:t>
            </a:r>
            <a:r>
              <a:rPr lang="fr-FR" sz="1200" noProof="0" dirty="0"/>
              <a:t>, en particulier celles rendant ces procédures vulnérables à la corruption.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392439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t>Objectif de l’Exigence 2.2 : </a:t>
            </a:r>
            <a:r>
              <a:rPr lang="fr-FR" sz="1200" b="0" i="0" noProof="0" dirty="0">
                <a:solidFill>
                  <a:srgbClr val="000000"/>
                </a:solidFill>
                <a:effectLst/>
                <a:latin typeface="Metropolis" pitchFamily="2" charset="77"/>
              </a:rPr>
              <a:t>Donner au</a:t>
            </a:r>
            <a:r>
              <a:rPr lang="fr-FR" b="0" i="0" noProof="0" dirty="0">
                <a:solidFill>
                  <a:srgbClr val="000000"/>
                </a:solidFill>
                <a:effectLst/>
                <a:latin typeface="Metropolis" pitchFamily="2" charset="77"/>
              </a:rPr>
              <a:t> public une idée de la façon dont les licences pétrolières, gazières et minières sont octroyées ou transférées ; un résumé des procédures légales à suivre pour les attributions et transferts de licences ou permis ; et la possibilité de vérifier si ces procédures sont suivies dans la pratique. La connaissance des normes légales et réglementaires permet aux parties prenantes d'identifier et de corriger d'éventuelles faiblesses dans les processus d’attribution des licences, notamment celles susceptibles de laisser place à des actes de corruption.</a:t>
            </a: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1200" dirty="0">
              <a:effectLst/>
              <a:latin typeface="Franklin Gothic Book" panose="020B0503020102020204" pitchFamily="34" charset="0"/>
              <a:ea typeface="Cambria" panose="02040503050406030204" pitchFamily="18" charset="0"/>
              <a:cs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58510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dirty="0"/>
              <a:t>DES ÉTUDES DE CAS PEUVENT AIDER À RÉPONDRE AUX BESOINS RÉGIONAUX. </a:t>
            </a:r>
          </a:p>
          <a:p>
            <a:pPr marL="685800" indent="-685800">
              <a:buFont typeface="Wingdings" pitchFamily="2" charset="2"/>
              <a:buChar char="§"/>
            </a:pPr>
            <a:endParaRPr lang="fr-FR" sz="1200" noProof="0" dirty="0"/>
          </a:p>
          <a:p>
            <a:pPr marL="685800" indent="-685800">
              <a:buFont typeface="Wingdings" pitchFamily="2" charset="2"/>
              <a:buChar char="§"/>
            </a:pPr>
            <a:r>
              <a:rPr lang="fr-FR" sz="1200" noProof="0" dirty="0"/>
              <a:t>Les pays signataires de la </a:t>
            </a:r>
            <a:r>
              <a:rPr lang="fr-FR" sz="1200" noProof="0" dirty="0">
                <a:hlinkClick r:id="rId3"/>
              </a:rPr>
              <a:t>Convention 169 de l'Organisation internationale du travail (OIT) </a:t>
            </a:r>
            <a:r>
              <a:rPr lang="fr-FR" sz="1200" noProof="0" dirty="0"/>
              <a:t>ont l’obligation spécifique de protéger le droit des populations autochtones à être consultées sur les mesures susceptibles de les affecter directement, y compris avant l’exploration ou l’exploitation des ressources du sous-sol. </a:t>
            </a:r>
          </a:p>
          <a:p>
            <a:pPr marL="685800" indent="-685800">
              <a:buFont typeface="Wingdings" pitchFamily="2" charset="2"/>
              <a:buChar char="§"/>
            </a:pPr>
            <a:r>
              <a:rPr lang="fr-FR" sz="1200" b="1" noProof="0" dirty="0"/>
              <a:t>Les pays mettant en œuvre l’ITIE </a:t>
            </a:r>
            <a:r>
              <a:rPr lang="fr-FR" sz="1200" noProof="0" dirty="0"/>
              <a:t>signataires de la convention sont : </a:t>
            </a:r>
            <a:r>
              <a:rPr lang="fr-FR" sz="1200" b="1" noProof="0" dirty="0"/>
              <a:t>Allemagne, Argentine</a:t>
            </a:r>
            <a:r>
              <a:rPr lang="fr-FR" sz="1200" noProof="0" dirty="0"/>
              <a:t>, </a:t>
            </a:r>
            <a:r>
              <a:rPr lang="fr-FR" sz="1200" b="1" noProof="0" dirty="0"/>
              <a:t>Colombie</a:t>
            </a:r>
            <a:r>
              <a:rPr lang="fr-FR" sz="1200" noProof="0" dirty="0"/>
              <a:t>, </a:t>
            </a:r>
            <a:r>
              <a:rPr lang="fr-FR" sz="1200" b="1" noProof="0" dirty="0"/>
              <a:t>Equateur, Guatemala, Mexique, Norvège, Pays-Bas, </a:t>
            </a:r>
            <a:r>
              <a:rPr lang="fr-FR" sz="1200" b="1" noProof="0" dirty="0">
                <a:hlinkClick r:id="rId4"/>
              </a:rPr>
              <a:t>Pérou, </a:t>
            </a:r>
            <a:r>
              <a:rPr lang="fr-FR" sz="1200" b="1" noProof="0" dirty="0"/>
              <a:t>République dominicaine</a:t>
            </a:r>
            <a:r>
              <a:rPr lang="fr-FR" sz="1200" noProof="0" dirty="0"/>
              <a:t>.</a:t>
            </a:r>
          </a:p>
          <a:p>
            <a:pPr marL="685800" indent="-685800">
              <a:buFont typeface="Wingdings" pitchFamily="2" charset="2"/>
              <a:buChar char="§"/>
            </a:pPr>
            <a:r>
              <a:rPr lang="fr-FR" sz="1200" noProof="0" dirty="0"/>
              <a:t>Afin de mettre en œuvre la Convention 169 de l'OIT, en Colombie une </a:t>
            </a:r>
            <a:r>
              <a:rPr lang="fr-FR" sz="1200" noProof="0" dirty="0">
                <a:hlinkClick r:id="rId5"/>
              </a:rPr>
              <a:t>directive présidentielle 10, du 26 mars 2013, </a:t>
            </a:r>
            <a:r>
              <a:rPr lang="fr-FR" sz="1200" noProof="0" dirty="0"/>
              <a:t>décrit la procédure d'élaboration du processus consultatif, dans le respect des traditions et croyances des communautés ethniques. </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93882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Wingdings" pitchFamily="2" charset="2"/>
              <a:buChar char="§"/>
            </a:pPr>
            <a:r>
              <a:rPr lang="fr-FR" sz="1200" noProof="0" dirty="0"/>
              <a:t>Les pays signataires de la </a:t>
            </a:r>
            <a:r>
              <a:rPr lang="fr-FR" sz="1200" noProof="0" dirty="0">
                <a:hlinkClick r:id="rId3"/>
              </a:rPr>
              <a:t>Convention 169 de l'Organisation internationale du travail (OIT) </a:t>
            </a:r>
            <a:r>
              <a:rPr lang="fr-FR" sz="1200" noProof="0" dirty="0"/>
              <a:t>ont l’obligation spécifique de protéger le droit des populations autochtones à être consultées sur les mesures susceptibles de les affecter directement, y compris avant l’exploration ou l’exploitation des ressources du sous-sol. </a:t>
            </a:r>
          </a:p>
          <a:p>
            <a:pPr marL="685800" indent="-685800">
              <a:buFont typeface="Wingdings" pitchFamily="2" charset="2"/>
              <a:buChar char="§"/>
            </a:pPr>
            <a:r>
              <a:rPr lang="fr-FR" sz="1200" b="1" noProof="0" dirty="0"/>
              <a:t>Les pays mettant en œuvre l’ITIE </a:t>
            </a:r>
            <a:r>
              <a:rPr lang="fr-FR" sz="1200" noProof="0" dirty="0"/>
              <a:t>signataires de la convention sont : </a:t>
            </a:r>
            <a:r>
              <a:rPr lang="fr-FR" sz="1200" b="1" noProof="0" dirty="0"/>
              <a:t>Allemagne, Argentine</a:t>
            </a:r>
            <a:r>
              <a:rPr lang="fr-FR" sz="1200" noProof="0" dirty="0"/>
              <a:t>, </a:t>
            </a:r>
            <a:r>
              <a:rPr lang="fr-FR" sz="1200" b="1" noProof="0" dirty="0"/>
              <a:t>Colombie</a:t>
            </a:r>
            <a:r>
              <a:rPr lang="fr-FR" sz="1200" noProof="0" dirty="0"/>
              <a:t>, </a:t>
            </a:r>
            <a:r>
              <a:rPr lang="fr-FR" sz="1200" b="1" noProof="0" dirty="0"/>
              <a:t>Equateur, Guatemala, Mexique, Norvège, Pays-Bas, </a:t>
            </a:r>
            <a:r>
              <a:rPr lang="fr-FR" sz="1200" b="1" noProof="0" dirty="0">
                <a:hlinkClick r:id="rId4"/>
              </a:rPr>
              <a:t>Pérou, </a:t>
            </a:r>
            <a:r>
              <a:rPr lang="fr-FR" sz="1200" b="1" noProof="0" dirty="0"/>
              <a:t>République dominicaine</a:t>
            </a:r>
            <a:r>
              <a:rPr lang="fr-FR" sz="1200" noProof="0" dirty="0"/>
              <a:t>.</a:t>
            </a:r>
          </a:p>
          <a:p>
            <a:pPr marL="685800" indent="-685800">
              <a:buFont typeface="Wingdings" pitchFamily="2" charset="2"/>
              <a:buChar char="§"/>
            </a:pPr>
            <a:r>
              <a:rPr lang="fr-FR" sz="1200" noProof="0" dirty="0"/>
              <a:t>Afin de mettre en œuvre la Convention 169 de l'OIT, en Colombie une </a:t>
            </a:r>
            <a:r>
              <a:rPr lang="fr-FR" sz="1200" noProof="0" dirty="0">
                <a:hlinkClick r:id="rId5"/>
              </a:rPr>
              <a:t>directive présidentielle 10, du 26 mars 2013, </a:t>
            </a:r>
            <a:r>
              <a:rPr lang="fr-FR" sz="1200" noProof="0" dirty="0"/>
              <a:t> décrit la procédure d'élaboration du processus consultatif, dans le respect des traditions et croyances des communautés ethniques. </a:t>
            </a: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0630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noProof="0" dirty="0"/>
              <a:t>Tous les collèges peuvent tirer parti des informations, non seulement sur l’affectation des recettes, mais aussi sur la gestion des recettes au niveau local. </a:t>
            </a:r>
          </a:p>
          <a:p>
            <a:pPr marL="0" indent="0">
              <a:buFont typeface="Arial" panose="020B0604020202020204" pitchFamily="34" charset="0"/>
              <a:buNone/>
            </a:pPr>
            <a:endParaRPr lang="fr-FR" sz="1200" noProof="0" dirty="0"/>
          </a:p>
          <a:p>
            <a:pPr marL="0" indent="0">
              <a:buFont typeface="Arial" panose="020B0604020202020204" pitchFamily="34" charset="0"/>
              <a:buNone/>
            </a:pPr>
            <a:r>
              <a:rPr lang="fr-FR" sz="1200" noProof="0" dirty="0"/>
              <a:t>Une désagrégation plus détaillée des données (par exemple, par sexe) peut s'avérer utile pour :</a:t>
            </a:r>
          </a:p>
          <a:p>
            <a:pPr marL="171450" indent="-171450">
              <a:buFont typeface="Arial" panose="020B0604020202020204" pitchFamily="34" charset="0"/>
              <a:buChar char="•"/>
            </a:pPr>
            <a:r>
              <a:rPr lang="fr-FR" sz="1200" noProof="0" dirty="0"/>
              <a:t>Analyser l'efficacité des politiques et des règles en matière d’affectation des recettes ;</a:t>
            </a:r>
          </a:p>
          <a:p>
            <a:pPr marL="171450" indent="-171450">
              <a:buFont typeface="Arial" panose="020B0604020202020204" pitchFamily="34" charset="0"/>
              <a:buChar char="•"/>
            </a:pPr>
            <a:r>
              <a:rPr lang="fr-FR" sz="1200" noProof="0" dirty="0"/>
              <a:t>Renforcer la crédibilité auprès des communautés locales en abordant leurs priorités émergentes ;</a:t>
            </a:r>
          </a:p>
          <a:p>
            <a:pPr marL="171450" indent="-171450">
              <a:buFont typeface="Arial" panose="020B0604020202020204" pitchFamily="34" charset="0"/>
              <a:buChar char="•"/>
            </a:pPr>
            <a:r>
              <a:rPr lang="fr-FR" sz="1200" noProof="0" dirty="0"/>
              <a:t>Soutenir les efforts de plaidoyer fondés sur des données.</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3841195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Objectif de l’Exigence 5.2 : </a:t>
            </a:r>
            <a:r>
              <a:rPr lang="fr-FR" b="0" i="0" noProof="0" dirty="0">
                <a:solidFill>
                  <a:srgbClr val="000000"/>
                </a:solidFill>
                <a:effectLst/>
                <a:latin typeface="Metropolis" pitchFamily="2" charset="77"/>
              </a:rPr>
              <a:t>Permettre aux parties prenantes au niveau local d’évaluer si l’allocation et la gestion des transferts infranationaux des revenus provenant des activités extractives sont conformes aux normes légales.</a:t>
            </a:r>
            <a:endParaRPr lang="fr-FR" noProof="0" dirty="0"/>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79273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200" dirty="0"/>
              <a:t>DES ÉTUDES DE CAS PEUVENT AIDER À RÉPONDRE AUX BESOINS RÉGIONAUX. </a:t>
            </a:r>
          </a:p>
          <a:p>
            <a:pPr marL="685800" indent="-685800">
              <a:buFont typeface="Wingdings" pitchFamily="2" charset="2"/>
              <a:buChar char="§"/>
            </a:pPr>
            <a:endParaRPr lang="fr-FR" sz="1200" noProof="0" dirty="0"/>
          </a:p>
          <a:p>
            <a:pPr marL="685800" indent="-685800">
              <a:buFont typeface="Wingdings" pitchFamily="2" charset="2"/>
              <a:buChar char="§"/>
            </a:pPr>
            <a:r>
              <a:rPr lang="fr-FR" sz="1200" noProof="0" dirty="0"/>
              <a:t>Les pays signataires de la </a:t>
            </a:r>
            <a:r>
              <a:rPr lang="fr-FR" sz="1200" noProof="0" dirty="0">
                <a:hlinkClick r:id="rId3"/>
              </a:rPr>
              <a:t>Convention 169 de l'Organisation internationale du travail (OIT) </a:t>
            </a:r>
            <a:r>
              <a:rPr lang="fr-FR" sz="1200" noProof="0" dirty="0"/>
              <a:t>ont l’obligation spécifique de protéger le droit des populations autochtones à être consultées sur les mesures susceptibles de les affecter directement, y compris avant l’exploration ou l’exploitation des ressources du sous-sol. </a:t>
            </a:r>
          </a:p>
          <a:p>
            <a:pPr marL="685800" indent="-685800">
              <a:buFont typeface="Wingdings" pitchFamily="2" charset="2"/>
              <a:buChar char="§"/>
            </a:pPr>
            <a:r>
              <a:rPr lang="fr-FR" sz="1200" b="1" noProof="0" dirty="0"/>
              <a:t>Les pays mettant en œuvre l’ITIE </a:t>
            </a:r>
            <a:r>
              <a:rPr lang="fr-FR" sz="1200" noProof="0" dirty="0"/>
              <a:t>signataires de la convention sont : </a:t>
            </a:r>
            <a:r>
              <a:rPr lang="fr-FR" sz="1200" b="1" noProof="0" dirty="0"/>
              <a:t>Allemagne, Argentine</a:t>
            </a:r>
            <a:r>
              <a:rPr lang="fr-FR" sz="1200" noProof="0" dirty="0"/>
              <a:t>, </a:t>
            </a:r>
            <a:r>
              <a:rPr lang="fr-FR" sz="1200" b="1" noProof="0" dirty="0"/>
              <a:t>Colombie</a:t>
            </a:r>
            <a:r>
              <a:rPr lang="fr-FR" sz="1200" noProof="0" dirty="0"/>
              <a:t>, </a:t>
            </a:r>
            <a:r>
              <a:rPr lang="fr-FR" sz="1200" b="1" noProof="0" dirty="0"/>
              <a:t>Equateur, Guatemala, Mexique, Norvège, Pays-Bas, </a:t>
            </a:r>
            <a:r>
              <a:rPr lang="fr-FR" sz="1200" b="1" noProof="0" dirty="0">
                <a:hlinkClick r:id="rId4"/>
              </a:rPr>
              <a:t>Pérou, </a:t>
            </a:r>
            <a:r>
              <a:rPr lang="fr-FR" sz="1200" b="1" noProof="0" dirty="0"/>
              <a:t>République dominicaine</a:t>
            </a:r>
            <a:r>
              <a:rPr lang="fr-FR" sz="1200" noProof="0" dirty="0"/>
              <a:t>.</a:t>
            </a:r>
          </a:p>
          <a:p>
            <a:pPr marL="685800" indent="-685800">
              <a:buFont typeface="Wingdings" pitchFamily="2" charset="2"/>
              <a:buChar char="§"/>
            </a:pPr>
            <a:r>
              <a:rPr lang="fr-FR" sz="1200" noProof="0" dirty="0"/>
              <a:t>Afin de mettre en œuvre la Convention 169 de l'OIT, en Colombie une </a:t>
            </a:r>
            <a:r>
              <a:rPr lang="fr-FR" sz="1200" noProof="0" dirty="0">
                <a:hlinkClick r:id="rId5"/>
              </a:rPr>
              <a:t>directive présidentielle 10, du 26 mars 2013 </a:t>
            </a:r>
            <a:r>
              <a:rPr lang="fr-FR" sz="1200" noProof="0" dirty="0"/>
              <a:t>décrit la procédure d'élaboration du processus consultatif, dans le respect des traditions et croyances des communautés ethniques. </a:t>
            </a:r>
          </a:p>
          <a:p>
            <a:pPr marL="0" indent="0">
              <a:buFont typeface="Wingdings" pitchFamily="2" charset="2"/>
              <a:buNone/>
            </a:pPr>
            <a:r>
              <a:rPr lang="en-US" sz="1200" dirty="0"/>
              <a:t> </a:t>
            </a:r>
            <a:endParaRPr lang="nb-NO"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81316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fr-FR" sz="1200" noProof="0" dirty="0"/>
              <a:t>Les études d’impact, notamment environnemental et social et sur les questions de genre liées aux projets pétroliers, gaziers et miniers sont souvent des documents publics, mais il peut être difficile d'y accéder, en particulier pour les communautés touchées par ces activités. Les pays et les entreprises sont désormais tenus de veiller à ce que ces documents soient accessibles au public. </a:t>
            </a:r>
            <a:endParaRPr lang="fr-FR" sz="1200" i="1" noProof="0" dirty="0">
              <a:solidFill>
                <a:srgbClr val="0090BF"/>
              </a:solidFill>
            </a:endParaRPr>
          </a:p>
          <a:p>
            <a:pPr marL="285750" indent="-285750">
              <a:spcBef>
                <a:spcPts val="1200"/>
              </a:spcBef>
              <a:spcAft>
                <a:spcPts val="1200"/>
              </a:spcAft>
              <a:buFont typeface="Arial" panose="020B0604020202020204" pitchFamily="34" charset="0"/>
              <a:buChar char="•"/>
            </a:pPr>
            <a:endParaRPr lang="en-NO" sz="10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24</a:t>
            </a:fld>
            <a:endParaRPr lang="nb-NO"/>
          </a:p>
        </p:txBody>
      </p:sp>
    </p:spTree>
    <p:extLst>
      <p:ext uri="{BB962C8B-B14F-4D97-AF65-F5344CB8AC3E}">
        <p14:creationId xmlns:p14="http://schemas.microsoft.com/office/powerpoint/2010/main" val="171130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Demander aux participants de répondre à cette question et résumer leurs réponses.</a:t>
            </a: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dirty="0"/>
          </a:p>
        </p:txBody>
      </p:sp>
    </p:spTree>
    <p:extLst>
      <p:ext uri="{BB962C8B-B14F-4D97-AF65-F5344CB8AC3E}">
        <p14:creationId xmlns:p14="http://schemas.microsoft.com/office/powerpoint/2010/main" val="3685211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noProof="0" dirty="0"/>
              <a:t>Le but des dispositions relatives à la divulgation d’informations est de fournir aux parties prenantes une base leur permettant d’évaluer l’adéquation du cadre légal et réglementaire et des efforts de suivi pour gérer les impacts environnementaux et sociaux des opérations extractives, et de vérifier le respect de leurs obligations environnementales et sociales par les entreprises du secteur.</a:t>
            </a:r>
          </a:p>
          <a:p>
            <a:endParaRPr lang="fr-FR" sz="1200" noProof="0" dirty="0"/>
          </a:p>
          <a:p>
            <a:r>
              <a:rPr lang="fr-FR" sz="1200" noProof="0" dirty="0"/>
              <a:t>Ces données peuvent être utiles pour :</a:t>
            </a:r>
          </a:p>
          <a:p>
            <a:pPr marL="171450" indent="-171450">
              <a:buFont typeface="Arial" panose="020B0604020202020204" pitchFamily="34" charset="0"/>
              <a:buChar char="•"/>
            </a:pPr>
            <a:r>
              <a:rPr lang="fr-FR" sz="1200" noProof="0" dirty="0"/>
              <a:t>Permettre l’accès aux évaluations d'impact environnemental, social et de genre pour des analyses et un travail de suivi plus approfondis ;</a:t>
            </a:r>
          </a:p>
          <a:p>
            <a:pPr marL="171450" indent="-171450">
              <a:buFont typeface="Arial" panose="020B0604020202020204" pitchFamily="34" charset="0"/>
              <a:buChar char="•"/>
            </a:pPr>
            <a:r>
              <a:rPr lang="fr-FR" sz="1200" noProof="0" dirty="0"/>
              <a:t>Analyser la mise en œuvre des évaluations d'impact environnemental, social et de genre ;</a:t>
            </a:r>
          </a:p>
          <a:p>
            <a:pPr marL="171450" indent="-171450">
              <a:buFont typeface="Arial" panose="020B0604020202020204" pitchFamily="34" charset="0"/>
              <a:buChar char="•"/>
            </a:pPr>
            <a:r>
              <a:rPr lang="fr-FR" sz="1200" noProof="0" dirty="0"/>
              <a:t>Renforcer la crédibilité auprès des communautés locales en leur montrant que leurs priorités sont prises en compte ;</a:t>
            </a:r>
          </a:p>
          <a:p>
            <a:pPr marL="171450" indent="-171450">
              <a:buFont typeface="Arial" panose="020B0604020202020204" pitchFamily="34" charset="0"/>
              <a:buChar char="•"/>
            </a:pPr>
            <a:r>
              <a:rPr lang="fr-FR" sz="1200" noProof="0" dirty="0"/>
              <a:t>Soutenir les efforts de plaidoyer fondés sur des données.</a:t>
            </a:r>
          </a:p>
          <a:p>
            <a:pPr marL="171450" indent="-17145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nb-NO"/>
          </a:p>
        </p:txBody>
      </p:sp>
    </p:spTree>
    <p:extLst>
      <p:ext uri="{BB962C8B-B14F-4D97-AF65-F5344CB8AC3E}">
        <p14:creationId xmlns:p14="http://schemas.microsoft.com/office/powerpoint/2010/main" val="340224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 ÉTUDES DE CAS PEUVENT ÊTRE UTILISÉES POUR RÉPONDRE AUX BESOINS RÉGIONAUX. </a:t>
            </a:r>
          </a:p>
        </p:txBody>
      </p:sp>
      <p:sp>
        <p:nvSpPr>
          <p:cNvPr id="4" name="Slide Number Placeholder 3"/>
          <p:cNvSpPr>
            <a:spLocks noGrp="1"/>
          </p:cNvSpPr>
          <p:nvPr>
            <p:ph type="sldNum" sz="quarter" idx="5"/>
          </p:nvPr>
        </p:nvSpPr>
        <p:spPr/>
        <p:txBody>
          <a:bodyPr/>
          <a:lstStyle/>
          <a:p>
            <a:fld id="{AF0F0302-BE9E-8A47-8FBA-EF4A5D6A0C17}" type="slidenum">
              <a:rPr lang="nb-NO" smtClean="0"/>
              <a:t>29</a:t>
            </a:fld>
            <a:endParaRPr lang="nb-NO"/>
          </a:p>
        </p:txBody>
      </p:sp>
    </p:spTree>
    <p:extLst>
      <p:ext uri="{BB962C8B-B14F-4D97-AF65-F5344CB8AC3E}">
        <p14:creationId xmlns:p14="http://schemas.microsoft.com/office/powerpoint/2010/main" val="346048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 ÉTUDES DE CAS PEUVENT ÊTRE UTILISÉES POUR RÉPONDRE AUX BESOINS RÉGIONAUX. </a:t>
            </a:r>
          </a:p>
        </p:txBody>
      </p:sp>
      <p:sp>
        <p:nvSpPr>
          <p:cNvPr id="4" name="Slide Number Placeholder 3"/>
          <p:cNvSpPr>
            <a:spLocks noGrp="1"/>
          </p:cNvSpPr>
          <p:nvPr>
            <p:ph type="sldNum" sz="quarter" idx="5"/>
          </p:nvPr>
        </p:nvSpPr>
        <p:spPr/>
        <p:txBody>
          <a:bodyPr/>
          <a:lstStyle/>
          <a:p>
            <a:fld id="{AF0F0302-BE9E-8A47-8FBA-EF4A5D6A0C17}" type="slidenum">
              <a:rPr lang="nb-NO" smtClean="0"/>
              <a:t>30</a:t>
            </a:fld>
            <a:endParaRPr lang="nb-NO"/>
          </a:p>
        </p:txBody>
      </p:sp>
    </p:spTree>
    <p:extLst>
      <p:ext uri="{BB962C8B-B14F-4D97-AF65-F5344CB8AC3E}">
        <p14:creationId xmlns:p14="http://schemas.microsoft.com/office/powerpoint/2010/main" val="782815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31</a:t>
            </a:fld>
            <a:endParaRPr lang="nb-NO"/>
          </a:p>
        </p:txBody>
      </p:sp>
    </p:spTree>
    <p:extLst>
      <p:ext uri="{BB962C8B-B14F-4D97-AF65-F5344CB8AC3E}">
        <p14:creationId xmlns:p14="http://schemas.microsoft.com/office/powerpoint/2010/main" val="349723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32</a:t>
            </a:fld>
            <a:endParaRPr lang="nb-NO"/>
          </a:p>
        </p:txBody>
      </p:sp>
    </p:spTree>
    <p:extLst>
      <p:ext uri="{BB962C8B-B14F-4D97-AF65-F5344CB8AC3E}">
        <p14:creationId xmlns:p14="http://schemas.microsoft.com/office/powerpoint/2010/main" val="13032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1. Les communautés ne sont guère au courant des montants que les entreprises sont tenues de verser en vertu de leurs contrats ou de la législation applicable. La méconnaissance de ce que constitue une dépense sociale et environnementale obligatoire ou volontaire et des conditions contractuelles, faute de pouvoir y accéder, rend le contrôle du public plus difficile. Il est donc important d’assurer la transparence sur ce que doivent être et sont réellement les contributions des entreprises afin que toutes les parties prenantes concernées aient une image plus complète dans ce domaine. </a:t>
            </a:r>
          </a:p>
          <a:p>
            <a:r>
              <a:rPr lang="fr-FR" noProof="0" dirty="0"/>
              <a:t>2. Il est de l’intérêt des autorités gouvernementales et des citoyens de veiller à ce que les dépenses sociales et environnementales soient efficaces et servent les bénéficiaires prévus. </a:t>
            </a:r>
          </a:p>
          <a:p>
            <a:r>
              <a:rPr lang="fr-FR" noProof="0" dirty="0"/>
              <a:t>3. Les entreprises ont également tout intérêt à démontrer qu’elles contribuent positivement, au-delà du paiement des impôts, en tenant compte des attentes des communautés et en garantissant que les dépenses qu’elles effectuent et les projets auxquels elles sont destinées soient bien gérés et exécutés.</a:t>
            </a: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265794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noProof="0" dirty="0">
                <a:solidFill>
                  <a:srgbClr val="000000"/>
                </a:solidFill>
                <a:effectLst/>
                <a:latin typeface="Metropolis" pitchFamily="2" charset="77"/>
              </a:rPr>
              <a:t>Afin de garantir que les ressources naturelles sont gérées dans l'intérêt de tous les citoyens, des dispositions ont été renforcées pour promouvoir une plus grande diversité dans la prise de décision et la publication d’informations tenant compte des questions sociales, environnementales et des problématiques liées à l’égalité entre les sexes.</a:t>
            </a:r>
          </a:p>
          <a:p>
            <a:endParaRPr lang="fr-FR" b="0" i="0" noProof="0" dirty="0">
              <a:solidFill>
                <a:srgbClr val="000000"/>
              </a:solidFill>
              <a:effectLst/>
              <a:latin typeface="Metropolis" pitchFamily="2" charset="77"/>
            </a:endParaRPr>
          </a:p>
          <a:p>
            <a:r>
              <a:rPr lang="fr-FR" b="0" i="0" noProof="0" dirty="0">
                <a:solidFill>
                  <a:srgbClr val="000000"/>
                </a:solidFill>
                <a:effectLst/>
                <a:latin typeface="Metropolis" pitchFamily="2" charset="77"/>
              </a:rPr>
              <a:t>Note : Il existe un jeu de diapositives séparé sur les questions relatives au genre, cette présentation portant principalement sur les questions sociales et environnementales. </a:t>
            </a:r>
            <a:endParaRPr lang="fr-FR" noProof="0" dirty="0"/>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282616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S’agissant des principaux changements apportés à la Norme ITIE relatifs au rapportage des questions sociales et environnementales, ils peuvent être regroupés en quatre catégories :</a:t>
            </a:r>
          </a:p>
          <a:p>
            <a:r>
              <a:rPr lang="fr-FR" noProof="0" dirty="0"/>
              <a:t> </a:t>
            </a:r>
          </a:p>
          <a:p>
            <a:pPr marL="171450" indent="-171450">
              <a:buFont typeface="Arial" panose="020B0604020202020204" pitchFamily="34" charset="0"/>
              <a:buChar char="•"/>
            </a:pPr>
            <a:r>
              <a:rPr lang="fr-FR" noProof="0" dirty="0"/>
              <a:t>EMAPE</a:t>
            </a:r>
          </a:p>
          <a:p>
            <a:pPr marL="171450" indent="-171450">
              <a:buFont typeface="Arial" panose="020B0604020202020204" pitchFamily="34" charset="0"/>
              <a:buChar char="•"/>
            </a:pPr>
            <a:r>
              <a:rPr lang="fr-FR" noProof="0" dirty="0"/>
              <a:t>Consultation et consentement des communautés</a:t>
            </a:r>
          </a:p>
          <a:p>
            <a:pPr marL="171450" indent="-171450">
              <a:buFont typeface="Arial" panose="020B0604020202020204" pitchFamily="34" charset="0"/>
              <a:buChar char="•"/>
            </a:pPr>
            <a:r>
              <a:rPr lang="fr-FR" noProof="0" dirty="0"/>
              <a:t>Retombées pour les communautés</a:t>
            </a:r>
          </a:p>
          <a:p>
            <a:pPr marL="171450" indent="-171450">
              <a:buFont typeface="Arial" panose="020B0604020202020204" pitchFamily="34" charset="0"/>
              <a:buChar char="•"/>
            </a:pPr>
            <a:r>
              <a:rPr lang="fr-FR" noProof="0" dirty="0"/>
              <a:t>Évaluation des impacts</a:t>
            </a: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17248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325348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
            </a:pPr>
            <a:r>
              <a:rPr lang="fr-FR" sz="1200" noProof="0" dirty="0"/>
              <a:t>Dans de nombreux pays en développement riches en ressources, l’extraction de minerais par des mineurs artisanaux et à petite échelle joue un rôle important dans la production nationale minière et l’activité économique. Malgré son ampleur, l’EMAPE demeure essentiellement un secteur informel. En tant que tel, le secteur ne contribue pas directement aux recettes publiques et son importance économique réelle est largement sous-estimée. </a:t>
            </a:r>
          </a:p>
          <a:p>
            <a:pPr marL="285750" indent="-285750">
              <a:buFont typeface="Wingdings" pitchFamily="2" charset="2"/>
              <a:buChar char="§"/>
            </a:pPr>
            <a:r>
              <a:rPr lang="fr-FR" sz="1200" noProof="0" dirty="0"/>
              <a:t>L’obtention d’informations détaillées sur l'ampleur, la dynamique et l'économie de l’EMAPE peut s’avérer difficile, même dans les pays où le secteur est réglementé et où des recherches ont été engagées.</a:t>
            </a:r>
          </a:p>
          <a:p>
            <a:pPr marL="285750" indent="-285750">
              <a:buFont typeface="Wingdings" pitchFamily="2" charset="2"/>
              <a:buChar char="§"/>
            </a:pPr>
            <a:r>
              <a:rPr lang="fr-FR" sz="1200" b="0" i="0" noProof="0" dirty="0">
                <a:solidFill>
                  <a:srgbClr val="000000"/>
                </a:solidFill>
                <a:effectLst/>
                <a:latin typeface="Franklin Gothic Book" panose="020B0503020102020204" pitchFamily="34" charset="0"/>
              </a:rPr>
              <a:t>L’augmentation de la demande de minerais essentiels a déjà entraîné une croissance significative de l'exploitation minière artisanale et à petite échelle et exacerbe les risques de corruption et de perte de revenus dans le secteur. </a:t>
            </a:r>
            <a:r>
              <a:rPr lang="fr-FR" sz="1200" noProof="0" dirty="0"/>
              <a:t>La hausse des prix des matières premières peut entraîner une multiplication des activités EMAPE illégale ou non réglementées.</a:t>
            </a:r>
          </a:p>
          <a:p>
            <a:pPr marL="285750" indent="-285750">
              <a:spcBef>
                <a:spcPts val="1200"/>
              </a:spcBef>
              <a:spcAft>
                <a:spcPts val="1200"/>
              </a:spcAft>
              <a:buFont typeface="Arial" panose="020B0604020202020204" pitchFamily="34" charset="0"/>
              <a:buChar char="•"/>
            </a:pPr>
            <a:endParaRPr lang="en-NO" sz="1200" dirty="0">
              <a:effectLst/>
              <a:latin typeface="Franklin Gothic Book" panose="020B0503020102020204" pitchFamily="34" charset="0"/>
              <a:ea typeface="Cambria" panose="02040503050406030204" pitchFamily="18" charset="0"/>
              <a:cs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354718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noProof="0" dirty="0"/>
              <a:t>Les informations et le dialogue sur l’EMAPE peuvent contribuer à aborder les risques associés à l’exploitation minière informelle. Les Rapports ITIE et le dialogue multipartite peuvent servir à : </a:t>
            </a:r>
          </a:p>
          <a:p>
            <a:pPr marL="342900" indent="-342900">
              <a:buAutoNum type="arabicParenR"/>
            </a:pPr>
            <a:r>
              <a:rPr lang="fr-FR" sz="1200" noProof="0" dirty="0"/>
              <a:t>Améliorer la gouvernance du secteur en permettant de mieux comprendre dans quelle mesure l’EMAPE contribue à la production de minerais, aux recettes publiques, aux recettes infranationales, à l'emploi et aux moyens de subsistance locaux ; </a:t>
            </a:r>
          </a:p>
          <a:p>
            <a:pPr marL="342900" indent="-342900">
              <a:buAutoNum type="arabicParenR"/>
            </a:pPr>
            <a:r>
              <a:rPr lang="fr-FR" sz="1200" noProof="0" dirty="0"/>
              <a:t>Clarifier le cadre réglementaire ; </a:t>
            </a:r>
          </a:p>
          <a:p>
            <a:pPr marL="342900" indent="-342900">
              <a:buAutoNum type="arabicParenR"/>
            </a:pPr>
            <a:r>
              <a:rPr lang="fr-FR" sz="1200" noProof="0" dirty="0"/>
              <a:t>Soutenir les efforts de lutte contre la corruption et réduire les risques de conflit ;</a:t>
            </a:r>
          </a:p>
          <a:p>
            <a:pPr marL="342900" indent="-342900">
              <a:buAutoNum type="arabicParenR"/>
            </a:pPr>
            <a:r>
              <a:rPr lang="fr-FR" sz="1200" noProof="0" dirty="0"/>
              <a:t>Formuler des recommandations en vue de réformes pouvant aider à la régularisation des acteurs du secteur.</a:t>
            </a: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229810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t>Objectif de l’Exigence 2.1 : </a:t>
            </a:r>
            <a:r>
              <a:rPr lang="fr-FR" sz="1200" b="0" noProof="0" dirty="0"/>
              <a:t>P</a:t>
            </a:r>
            <a:r>
              <a:rPr lang="fr-FR" sz="1200" noProof="0" dirty="0"/>
              <a:t>ermettre au public de comprendre tous les aspects du cadre légal et réglementaire des industries extractives, notamment le régime fiscal, les rôles des entités gouvernementales et les réformes, ainsi que les lois et règlements relatifs à la lutte contre la corruption dans le secteur extractif. </a:t>
            </a:r>
            <a:endParaRPr lang="fr-FR" noProof="0" dirty="0"/>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3264452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98343-BF4A-AD50-4FB0-99243B7DF53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68"/>
          <a:stretch/>
        </p:blipFill>
        <p:spPr>
          <a:xfrm>
            <a:off x="1" y="0"/>
            <a:ext cx="12192000" cy="6858000"/>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0" y="-1"/>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Autofit/>
          </a:bodyPr>
          <a:lstStyle>
            <a:lvl1pPr marL="0" indent="0" algn="l">
              <a:lnSpc>
                <a:spcPct val="112000"/>
              </a:lnSpc>
              <a:spcBef>
                <a:spcPts val="0"/>
              </a:spcBef>
              <a:spcAft>
                <a:spcPts val="0"/>
              </a:spcAft>
              <a:buNone/>
              <a:defRPr sz="3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4" name="TextBox 23">
            <a:extLst>
              <a:ext uri="{FF2B5EF4-FFF2-40B4-BE49-F238E27FC236}">
                <a16:creationId xmlns:a16="http://schemas.microsoft.com/office/drawing/2014/main" id="{5955B5D0-FBF1-164D-8B43-EE8BE2276F5F}"/>
              </a:ext>
            </a:extLst>
          </p:cNvPr>
          <p:cNvSpPr txBox="1"/>
          <p:nvPr userDrawn="1"/>
        </p:nvSpPr>
        <p:spPr>
          <a:xfrm>
            <a:off x="6096000" y="5808678"/>
            <a:ext cx="5452565" cy="707886"/>
          </a:xfrm>
          <a:prstGeom prst="rect">
            <a:avLst/>
          </a:prstGeom>
          <a:noFill/>
        </p:spPr>
        <p:txBody>
          <a:bodyPr wrap="square" rtlCol="0">
            <a:spAutoFit/>
          </a:bodyPr>
          <a:lstStyle/>
          <a:p>
            <a:pPr algn="r"/>
            <a:r>
              <a:rPr lang="fr-FR" sz="2000" b="0" i="0" kern="1200" noProof="0" dirty="0">
                <a:solidFill>
                  <a:srgbClr val="FFFFFF"/>
                </a:solidFill>
                <a:effectLst/>
                <a:latin typeface="+mj-lt"/>
                <a:ea typeface="+mn-ea"/>
                <a:cs typeface="+mn-cs"/>
              </a:rPr>
              <a:t>La norme mondiale pour la bonne gouvernance des ressources pétrolières, gazières et minières.</a:t>
            </a:r>
            <a:endParaRPr lang="en-GB" sz="2000" b="0" i="0" noProof="0" dirty="0">
              <a:solidFill>
                <a:srgbClr val="FFFFFF"/>
              </a:solidFill>
              <a:latin typeface="+mj-lt"/>
            </a:endParaRPr>
          </a:p>
        </p:txBody>
      </p:sp>
      <p:sp>
        <p:nvSpPr>
          <p:cNvPr id="26" name="Rectangle 25">
            <a:extLst>
              <a:ext uri="{FF2B5EF4-FFF2-40B4-BE49-F238E27FC236}">
                <a16:creationId xmlns:a16="http://schemas.microsoft.com/office/drawing/2014/main" id="{F2034F08-2E77-80DA-F88B-7E29D02A908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a:extLst>
              <a:ext uri="{FF2B5EF4-FFF2-40B4-BE49-F238E27FC236}">
                <a16:creationId xmlns:a16="http://schemas.microsoft.com/office/drawing/2014/main" id="{C4D3322B-25E7-12B3-4115-D3911DCB2E14}"/>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a:extLst>
              <a:ext uri="{FF2B5EF4-FFF2-40B4-BE49-F238E27FC236}">
                <a16:creationId xmlns:a16="http://schemas.microsoft.com/office/drawing/2014/main" id="{C3A1D9AF-53FD-A902-F732-559BB70A7A56}"/>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E7F62103-F0E3-F7FE-4CE7-B3AAF1709C6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tart 4">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64098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tart 5">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274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tart 6">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901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tart 7">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427474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se study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55045F-EFB2-836C-297B-03B00235D5C5}"/>
              </a:ext>
            </a:extLst>
          </p:cNvPr>
          <p:cNvSpPr/>
          <p:nvPr userDrawn="1"/>
        </p:nvSpPr>
        <p:spPr>
          <a:xfrm>
            <a:off x="636493" y="2604654"/>
            <a:ext cx="11555508"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29897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636493" y="2604654"/>
            <a:ext cx="11555508"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0461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se study 3">
    <p:bg>
      <p:bgPr>
        <a:solidFill>
          <a:srgbClr val="FFFFFF">
            <a:alpha val="9804"/>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EFD6A-810A-D460-768B-4FED3655FC13}"/>
              </a:ext>
            </a:extLst>
          </p:cNvPr>
          <p:cNvSpPr/>
          <p:nvPr userDrawn="1"/>
        </p:nvSpPr>
        <p:spPr>
          <a:xfrm>
            <a:off x="636492" y="2604654"/>
            <a:ext cx="11644407"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260421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se study 4">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rgbClr val="89AA2E">
              <a:alpha val="1467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94819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se study 5">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5">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66606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6">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6">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94566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with imag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522868"/>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tudy 7">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2">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31269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3 with imag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335CD5D1-269C-29EA-BB33-602E28FBE814}"/>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end 2">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F649D84C-C42E-611A-A02C-B69D7DC9A0C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61F8CA0F-C57D-C985-6364-5DFE508B600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3143F41-38AC-6213-715D-0F80B3BCCE30}"/>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3FE512E4-01F7-13F0-05BC-3610B5323BA6}"/>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5 with image">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6 with copy">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sp>
        <p:nvSpPr>
          <p:cNvPr id="16" name="Rectangle 15">
            <a:extLst>
              <a:ext uri="{FF2B5EF4-FFF2-40B4-BE49-F238E27FC236}">
                <a16:creationId xmlns:a16="http://schemas.microsoft.com/office/drawing/2014/main" id="{59DE9526-326B-8E6B-E175-A11FFB71DEE7}"/>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ACFCD0E7-E867-15B4-24B3-B86122988525}"/>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A22CBEE6-4B97-EAAC-52A0-4A7750EC87B4}"/>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97A2AB04-D861-FBE7-DD78-C60998C81DF4}"/>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dirty="0"/>
              <a:t>Click to edit Master title style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774689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1">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81575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2">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74339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3">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21077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4">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00351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end">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391A6720-31D7-7672-04FC-95F40C45D2FC}"/>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C8A88BF7-5E45-2020-5330-1E8AC9E9FB57}"/>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366FDC3E-8F09-2598-05E6-E1922C39FD4F}"/>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9C62BF29-5999-9A4E-73CC-216487436478}"/>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5">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788470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6">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597496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7">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901404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two columns">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tart 1">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tart 2">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tart 3">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start 4">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start 5">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taglin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002157"/>
                </a:solidFill>
                <a:effectLst/>
                <a:latin typeface="+mj-lt"/>
                <a:ea typeface="+mn-ea"/>
                <a:cs typeface="+mn-cs"/>
              </a:rPr>
              <a:t>The global standard for the </a:t>
            </a:r>
            <a:r>
              <a:rPr lang="nb-NO" sz="2000" b="0" i="0" kern="1200" dirty="0" err="1">
                <a:solidFill>
                  <a:srgbClr val="002157"/>
                </a:solidFill>
                <a:effectLst/>
                <a:latin typeface="+mj-lt"/>
                <a:ea typeface="+mn-ea"/>
                <a:cs typeface="+mn-cs"/>
              </a:rPr>
              <a:t>good</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governance</a:t>
            </a:r>
            <a:br>
              <a:rPr lang="nb-NO" sz="2000" b="0" i="0" kern="1200" dirty="0">
                <a:solidFill>
                  <a:srgbClr val="002157"/>
                </a:solidFill>
                <a:effectLst/>
                <a:latin typeface="+mj-lt"/>
                <a:ea typeface="+mn-ea"/>
                <a:cs typeface="+mn-cs"/>
              </a:rPr>
            </a:br>
            <a:r>
              <a:rPr lang="nb-NO" sz="2000" b="0" i="0" kern="1200" dirty="0">
                <a:solidFill>
                  <a:srgbClr val="002157"/>
                </a:solidFill>
                <a:effectLst/>
                <a:latin typeface="+mj-lt"/>
                <a:ea typeface="+mn-ea"/>
                <a:cs typeface="+mn-cs"/>
              </a:rPr>
              <a:t>of </a:t>
            </a:r>
            <a:r>
              <a:rPr lang="nb-NO" sz="2000" b="0" i="0" kern="1200" dirty="0" err="1">
                <a:solidFill>
                  <a:srgbClr val="002157"/>
                </a:solidFill>
                <a:effectLst/>
                <a:latin typeface="+mj-lt"/>
                <a:ea typeface="+mn-ea"/>
                <a:cs typeface="+mn-cs"/>
              </a:rPr>
              <a:t>oil</a:t>
            </a:r>
            <a:r>
              <a:rPr lang="nb-NO" sz="2000" b="0" i="0" kern="1200" dirty="0">
                <a:solidFill>
                  <a:srgbClr val="002157"/>
                </a:solidFill>
                <a:effectLst/>
                <a:latin typeface="+mj-lt"/>
                <a:ea typeface="+mn-ea"/>
                <a:cs typeface="+mn-cs"/>
              </a:rPr>
              <a:t>, gas and mineral </a:t>
            </a:r>
            <a:r>
              <a:rPr lang="nb-NO" sz="2000" b="0" i="0" kern="1200" dirty="0" err="1">
                <a:solidFill>
                  <a:srgbClr val="002157"/>
                </a:solidFill>
                <a:effectLst/>
                <a:latin typeface="+mj-lt"/>
                <a:ea typeface="+mn-ea"/>
                <a:cs typeface="+mn-cs"/>
              </a:rPr>
              <a:t>resources</a:t>
            </a:r>
            <a:r>
              <a:rPr lang="nb-NO" sz="2000" b="0" i="0" kern="1200" dirty="0">
                <a:solidFill>
                  <a:srgbClr val="002157"/>
                </a:solidFill>
                <a:effectLst/>
                <a:latin typeface="+mj-lt"/>
                <a:ea typeface="+mn-ea"/>
                <a:cs typeface="+mn-cs"/>
              </a:rPr>
              <a:t>.</a:t>
            </a:r>
            <a:endParaRPr lang="nb-NO" sz="2000" b="0" i="0" dirty="0">
              <a:solidFill>
                <a:srgbClr val="002157"/>
              </a:solidFill>
              <a:latin typeface="+mj-lt"/>
            </a:endParaRPr>
          </a:p>
        </p:txBody>
      </p:sp>
      <p:sp>
        <p:nvSpPr>
          <p:cNvPr id="10" name="Rectangle 9">
            <a:extLst>
              <a:ext uri="{FF2B5EF4-FFF2-40B4-BE49-F238E27FC236}">
                <a16:creationId xmlns:a16="http://schemas.microsoft.com/office/drawing/2014/main" id="{A9C50565-75BE-D718-8E20-0B96DB86B4F6}"/>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9D083D6-DD01-CF3B-B361-D73BDF5719E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58830D7E-4B3E-33C7-0FC0-EF796EB0779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7B9B0FA-6321-7F0D-D7BD-27F72A96479D}"/>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
        <p:nvSpPr>
          <p:cNvPr id="2" name="Rectangle 1">
            <a:extLst>
              <a:ext uri="{FF2B5EF4-FFF2-40B4-BE49-F238E27FC236}">
                <a16:creationId xmlns:a16="http://schemas.microsoft.com/office/drawing/2014/main" id="{9F286762-D87B-F5FC-9E57-C91FFF9683C8}"/>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28504306-8F91-4BB8-A94E-F544B6410CBE}"/>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7A49F172-9B96-C5F2-B8D5-8A46C37A45F2}"/>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80EEC2E8-6C1F-2D92-998E-D1635C24B90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2992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ank">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344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eature">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E9D9B0E8-6908-14E0-0127-363092040268}"/>
              </a:ext>
            </a:extLst>
          </p:cNvPr>
          <p:cNvSpPr/>
          <p:nvPr userDrawn="1"/>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670057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489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tart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93561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tart 2">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113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tart 3">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4264258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dirty="0" err="1"/>
              <a:t>Cliquez </a:t>
            </a:r>
            <a:r>
              <a:rPr lang="nb-NO" dirty="0"/>
              <a:t>pour </a:t>
            </a:r>
            <a:r>
              <a:rPr lang="nb-NO" dirty="0" err="1"/>
              <a:t>modifier le titre</a:t>
            </a:r>
            <a:endParaRPr lang="en-US" dirty="0"/>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dirty="0" err="1"/>
              <a:t>Cliquez </a:t>
            </a:r>
            <a:r>
              <a:rPr lang="nb-NO" dirty="0"/>
              <a:t>pour </a:t>
            </a:r>
            <a:r>
              <a:rPr lang="nb-NO" dirty="0" err="1"/>
              <a:t>modifier le texte
</a:t>
            </a:r>
            <a:r>
              <a:rPr lang="nb-NO" dirty="0"/>
              <a:t>Deuxième </a:t>
            </a:r>
            <a:r>
              <a:rPr lang="nb-NO" dirty="0" err="1"/>
              <a:t>niveau
</a:t>
            </a:r>
            <a:r>
              <a:rPr lang="nb-NO" dirty="0"/>
              <a:t>Troisième </a:t>
            </a:r>
            <a:r>
              <a:rPr lang="nb-NO" dirty="0" err="1"/>
              <a:t>niveau
Quatrième </a:t>
            </a:r>
            <a:r>
              <a:rPr lang="nb-NO" dirty="0"/>
              <a:t>niveau 
Cinquième </a:t>
            </a:r>
            <a:r>
              <a:rPr lang="nb-NO" dirty="0" err="1"/>
              <a:t>niveau</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90" r:id="rId5"/>
    <p:sldLayoutId id="2147483692" r:id="rId6"/>
    <p:sldLayoutId id="2147483693" r:id="rId7"/>
    <p:sldLayoutId id="2147483694" r:id="rId8"/>
    <p:sldLayoutId id="2147483695" r:id="rId9"/>
    <p:sldLayoutId id="2147483696" r:id="rId10"/>
    <p:sldLayoutId id="2147483708" r:id="rId11"/>
    <p:sldLayoutId id="2147483709" r:id="rId12"/>
    <p:sldLayoutId id="2147483710" r:id="rId13"/>
    <p:sldLayoutId id="2147483701" r:id="rId14"/>
    <p:sldLayoutId id="2147483702" r:id="rId15"/>
    <p:sldLayoutId id="2147483703" r:id="rId16"/>
    <p:sldLayoutId id="2147483704" r:id="rId17"/>
    <p:sldLayoutId id="2147483705" r:id="rId18"/>
    <p:sldLayoutId id="2147483706" r:id="rId19"/>
    <p:sldLayoutId id="2147483707" r:id="rId20"/>
    <p:sldLayoutId id="2147483680" r:id="rId21"/>
    <p:sldLayoutId id="2147483676" r:id="rId22"/>
    <p:sldLayoutId id="2147483668" r:id="rId23"/>
    <p:sldLayoutId id="2147483650" r:id="rId24"/>
    <p:sldLayoutId id="2147483691" r:id="rId25"/>
    <p:sldLayoutId id="2147483697" r:id="rId26"/>
    <p:sldLayoutId id="2147483698" r:id="rId27"/>
    <p:sldLayoutId id="2147483699" r:id="rId28"/>
    <p:sldLayoutId id="2147483700" r:id="rId29"/>
    <p:sldLayoutId id="2147483711" r:id="rId30"/>
    <p:sldLayoutId id="2147483712" r:id="rId31"/>
    <p:sldLayoutId id="2147483713" r:id="rId32"/>
    <p:sldLayoutId id="2147483688" r:id="rId33"/>
    <p:sldLayoutId id="2147483686" r:id="rId34"/>
    <p:sldLayoutId id="2147483689" r:id="rId35"/>
    <p:sldLayoutId id="2147483683" r:id="rId36"/>
    <p:sldLayoutId id="2147483684" r:id="rId37"/>
    <p:sldLayoutId id="2147483685" r:id="rId38"/>
    <p:sldLayoutId id="2147483687" r:id="rId39"/>
    <p:sldLayoutId id="2147483654" r:id="rId40"/>
    <p:sldLayoutId id="2147483681" r:id="rId41"/>
    <p:sldLayoutId id="2147483682" r:id="rId42"/>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iti.org/documents/scoping-study-artisanal-and-small-scale-mining-democratic-republic-congo"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hyperlink" Target="https://www.repsol.com/en/sustainability/policies/human-rights-and-community-relations-policy/index.cshtml" TargetMode="External"/><Relationship Id="rId3" Type="http://schemas.openxmlformats.org/officeDocument/2006/relationships/hyperlink" Target="https://www.ecopetrol.com.co/wps/portal/Home/es/ResponsabilidadEtiqueta/Entorno/informacion-etnica/" TargetMode="External"/><Relationship Id="rId7" Type="http://schemas.openxmlformats.org/officeDocument/2006/relationships/hyperlink" Target="https://socialway.angloamerican.com/en/toolkit/impact-and-risk-prevention-and-management/indigenous-peoples/guidance/do/task-7-obtain-and-retain-agreement"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https://www.bhp.com/-/media/documents/ourapproach/operatingwithintegrity/indigenouspeoples/221110_indigenouspeoplespolicystatement_2022" TargetMode="External"/><Relationship Id="rId5" Type="http://schemas.openxmlformats.org/officeDocument/2006/relationships/hyperlink" Target="https://www.shell.com/sustainability/communities/working-with-communities" TargetMode="External"/><Relationship Id="rId4" Type="http://schemas.openxmlformats.org/officeDocument/2006/relationships/hyperlink" Target="https://reports.shell.com/sustainability-report/2021/powering-lives/managing-our-impact-on-people/indigenous-people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eiti.org/documents/study-traceability-mining-revenues-level-local-authorities-mali"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s://www.eitimongolia.mn/p/68" TargetMode="External"/><Relationship Id="rId5" Type="http://schemas.openxmlformats.org/officeDocument/2006/relationships/hyperlink" Target="https://eic.mn/eia/index.php"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hyperlink" Target="https://internationalwim.org/iwim-reports/toolkit-gender-impact-assessments-for-projects-and-policies-related-to-artisanal-and-small-scale-mining/"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s://eiti.org/fr/guide-pour-la-mise-en-oeuvre-de-la-norme-itie"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B2B41-EB9B-6A74-51A3-A47C065092CD}"/>
              </a:ext>
            </a:extLst>
          </p:cNvPr>
          <p:cNvSpPr>
            <a:spLocks noGrp="1"/>
          </p:cNvSpPr>
          <p:nvPr>
            <p:ph type="subTitle" idx="1"/>
          </p:nvPr>
        </p:nvSpPr>
        <p:spPr>
          <a:xfrm>
            <a:off x="643435" y="3917331"/>
            <a:ext cx="11227453" cy="417758"/>
          </a:xfrm>
        </p:spPr>
        <p:txBody>
          <a:bodyPr/>
          <a:lstStyle/>
          <a:p>
            <a:r>
              <a:rPr lang="en-NO" dirty="0"/>
              <a:t>Questions sociales et environnementales</a:t>
            </a:r>
          </a:p>
        </p:txBody>
      </p:sp>
      <p:sp>
        <p:nvSpPr>
          <p:cNvPr id="3" name="Text Placeholder 2">
            <a:extLst>
              <a:ext uri="{FF2B5EF4-FFF2-40B4-BE49-F238E27FC236}">
                <a16:creationId xmlns:a16="http://schemas.microsoft.com/office/drawing/2014/main" id="{4A5DEAC7-8E63-2FE8-7CA6-5DFA6B23B06A}"/>
              </a:ext>
            </a:extLst>
          </p:cNvPr>
          <p:cNvSpPr>
            <a:spLocks noGrp="1"/>
          </p:cNvSpPr>
          <p:nvPr>
            <p:ph type="body" sz="quarter" idx="13"/>
          </p:nvPr>
        </p:nvSpPr>
        <p:spPr>
          <a:xfrm>
            <a:off x="643435" y="2313542"/>
            <a:ext cx="11548565" cy="1487956"/>
          </a:xfrm>
        </p:spPr>
        <p:txBody>
          <a:bodyPr anchor="b">
            <a:noAutofit/>
          </a:bodyPr>
          <a:lstStyle/>
          <a:p>
            <a:r>
              <a:rPr lang="en-NO" sz="4600" dirty="0"/>
              <a:t>Norme ITIE 2023 : Principaux changements</a:t>
            </a:r>
          </a:p>
        </p:txBody>
      </p:sp>
    </p:spTree>
    <p:extLst>
      <p:ext uri="{BB962C8B-B14F-4D97-AF65-F5344CB8AC3E}">
        <p14:creationId xmlns:p14="http://schemas.microsoft.com/office/powerpoint/2010/main" val="105991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FF7A9E-74E0-81A9-74E8-E2C2C3C08FCE}"/>
              </a:ext>
            </a:extLst>
          </p:cNvPr>
          <p:cNvSpPr/>
          <p:nvPr/>
        </p:nvSpPr>
        <p:spPr>
          <a:xfrm>
            <a:off x="690280" y="2604654"/>
            <a:ext cx="11644407"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ÉTUDE DE CAS</a:t>
            </a:r>
            <a:endParaRPr lang="en-NO" sz="2800" dirty="0">
              <a:solidFill>
                <a:srgbClr val="FFFFFF"/>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026411" cy="369332"/>
          </a:xfrm>
          <a:prstGeom prst="rect">
            <a:avLst/>
          </a:prstGeom>
          <a:noFill/>
        </p:spPr>
        <p:txBody>
          <a:bodyPr wrap="square" lIns="180000" rtlCol="0">
            <a:spAutoFit/>
          </a:bodyPr>
          <a:lstStyle/>
          <a:p>
            <a:r>
              <a:rPr lang="en-NO" dirty="0">
                <a:solidFill>
                  <a:schemeClr val="tx2"/>
                </a:solidFill>
                <a:latin typeface="Franklin Gothic Medium" panose="020B0603020102020204" pitchFamily="34" charset="0"/>
              </a:rPr>
              <a:t>EXPLOITATION MINIÈRE ARTISANALE ET À PETITE ÉCHELLE</a:t>
            </a: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1664"/>
            <a:ext cx="10479889" cy="708486"/>
          </a:xfrm>
        </p:spPr>
        <p:txBody>
          <a:bodyPr/>
          <a:lstStyle/>
          <a:p>
            <a:r>
              <a:rPr lang="en-GB" sz="3600" dirty="0"/>
              <a:t>République démocratique du Congo </a:t>
            </a:r>
          </a:p>
        </p:txBody>
      </p:sp>
      <p:sp>
        <p:nvSpPr>
          <p:cNvPr id="8" name="TextBox 7">
            <a:extLst>
              <a:ext uri="{FF2B5EF4-FFF2-40B4-BE49-F238E27FC236}">
                <a16:creationId xmlns:a16="http://schemas.microsoft.com/office/drawing/2014/main" id="{504038D7-7451-EC5B-D077-3ABCCAB172A5}"/>
              </a:ext>
            </a:extLst>
          </p:cNvPr>
          <p:cNvSpPr txBox="1"/>
          <p:nvPr/>
        </p:nvSpPr>
        <p:spPr>
          <a:xfrm>
            <a:off x="936531" y="5931828"/>
            <a:ext cx="11079761" cy="261610"/>
          </a:xfrm>
          <a:prstGeom prst="rect">
            <a:avLst/>
          </a:prstGeom>
          <a:noFill/>
        </p:spPr>
        <p:txBody>
          <a:bodyPr wrap="square">
            <a:spAutoFit/>
          </a:bodyPr>
          <a:lstStyle/>
          <a:p>
            <a:pPr marL="0" indent="0">
              <a:buNone/>
            </a:pPr>
            <a:r>
              <a:rPr lang="en-US" sz="1100" dirty="0">
                <a:solidFill>
                  <a:srgbClr val="797979"/>
                </a:solidFill>
              </a:rPr>
              <a:t>Source : PwC (2015</a:t>
            </a:r>
            <a:r>
              <a:rPr lang="fr-FR" sz="1100" dirty="0">
                <a:solidFill>
                  <a:srgbClr val="797979"/>
                </a:solidFill>
              </a:rPr>
              <a:t>), </a:t>
            </a:r>
            <a:r>
              <a:rPr lang="fr-FR" sz="1100" dirty="0">
                <a:hlinkClick r:id="rId3"/>
              </a:rPr>
              <a:t>Rapport de l'Auditeur Indépendant sur l’étude de cadrage de la couverture de l’exploitation minière artisanale à l'est de la République démocratique du Congo</a:t>
            </a:r>
            <a:r>
              <a:rPr lang="fr-FR" sz="1100" dirty="0"/>
              <a:t>.</a:t>
            </a:r>
          </a:p>
        </p:txBody>
      </p:sp>
      <p:pic>
        <p:nvPicPr>
          <p:cNvPr id="10" name="Picture 9">
            <a:extLst>
              <a:ext uri="{FF2B5EF4-FFF2-40B4-BE49-F238E27FC236}">
                <a16:creationId xmlns:a16="http://schemas.microsoft.com/office/drawing/2014/main" id="{DCC10028-4707-0D8C-C490-E17872CF28F9}"/>
              </a:ext>
            </a:extLst>
          </p:cNvPr>
          <p:cNvPicPr>
            <a:picLocks noChangeAspect="1"/>
          </p:cNvPicPr>
          <p:nvPr/>
        </p:nvPicPr>
        <p:blipFill>
          <a:blip r:embed="rId4"/>
          <a:srcRect/>
          <a:stretch/>
        </p:blipFill>
        <p:spPr>
          <a:xfrm>
            <a:off x="8470999" y="2244500"/>
            <a:ext cx="3084509" cy="3084509"/>
          </a:xfrm>
          <a:prstGeom prst="rect">
            <a:avLst/>
          </a:prstGeom>
        </p:spPr>
      </p:pic>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1" y="3600150"/>
            <a:ext cx="9641822" cy="1678581"/>
          </a:xfrm>
        </p:spPr>
        <p:txBody>
          <a:bodyPr>
            <a:noAutofit/>
          </a:bodyPr>
          <a:lstStyle/>
          <a:p>
            <a:r>
              <a:rPr lang="fr-FR" sz="2400" dirty="0"/>
              <a:t>Étude de cadrage sur l’EMAPE, basée sur des </a:t>
            </a:r>
            <a:r>
              <a:rPr lang="fr-FR" sz="2400" b="1" dirty="0">
                <a:solidFill>
                  <a:schemeClr val="bg2"/>
                </a:solidFill>
              </a:rPr>
              <a:t>données secondaires </a:t>
            </a:r>
            <a:r>
              <a:rPr lang="fr-FR" sz="2400" dirty="0"/>
              <a:t>et des </a:t>
            </a:r>
            <a:r>
              <a:rPr lang="fr-FR" sz="2400" b="1" dirty="0">
                <a:solidFill>
                  <a:schemeClr val="bg2"/>
                </a:solidFill>
              </a:rPr>
              <a:t>visites de terrain</a:t>
            </a:r>
            <a:r>
              <a:rPr lang="fr-FR" sz="2400" dirty="0"/>
              <a:t>.</a:t>
            </a:r>
            <a:endParaRPr lang="fr-FR" sz="2400" b="1" dirty="0">
              <a:solidFill>
                <a:schemeClr val="bg2"/>
              </a:solidFill>
            </a:endParaRPr>
          </a:p>
          <a:p>
            <a:r>
              <a:rPr lang="fr-FR" sz="2400" dirty="0">
                <a:solidFill>
                  <a:srgbClr val="002060"/>
                </a:solidFill>
              </a:rPr>
              <a:t>Cartographie des </a:t>
            </a:r>
            <a:r>
              <a:rPr lang="fr-FR" sz="2400" b="1" dirty="0">
                <a:solidFill>
                  <a:schemeClr val="bg2"/>
                </a:solidFill>
              </a:rPr>
              <a:t>parties prenantes </a:t>
            </a:r>
            <a:r>
              <a:rPr lang="fr-FR" sz="2400" dirty="0">
                <a:solidFill>
                  <a:srgbClr val="002060"/>
                </a:solidFill>
              </a:rPr>
              <a:t>et des </a:t>
            </a:r>
            <a:r>
              <a:rPr lang="fr-FR" sz="2400" b="1" dirty="0">
                <a:solidFill>
                  <a:schemeClr val="bg2"/>
                </a:solidFill>
              </a:rPr>
              <a:t>flux de revenus</a:t>
            </a:r>
            <a:r>
              <a:rPr lang="fr-FR" sz="2400" dirty="0"/>
              <a:t>.</a:t>
            </a:r>
            <a:endParaRPr lang="fr-FR" sz="2400" b="1" dirty="0">
              <a:solidFill>
                <a:schemeClr val="bg2"/>
              </a:solidFill>
            </a:endParaRPr>
          </a:p>
          <a:p>
            <a:r>
              <a:rPr lang="fr-FR" sz="2400" dirty="0"/>
              <a:t>Recommandations au GMP et </a:t>
            </a:r>
            <a:r>
              <a:rPr lang="fr-FR" sz="2400" b="1" dirty="0">
                <a:solidFill>
                  <a:schemeClr val="bg2"/>
                </a:solidFill>
              </a:rPr>
              <a:t>modèles de rapportage </a:t>
            </a:r>
            <a:r>
              <a:rPr lang="fr-FR" sz="2400" dirty="0"/>
              <a:t>pour les entités.</a:t>
            </a:r>
            <a:endParaRPr lang="fr-FR" sz="2400" dirty="0">
              <a:solidFill>
                <a:srgbClr val="002060"/>
              </a:solidFill>
            </a:endParaRPr>
          </a:p>
        </p:txBody>
      </p:sp>
    </p:spTree>
    <p:extLst>
      <p:ext uri="{BB962C8B-B14F-4D97-AF65-F5344CB8AC3E}">
        <p14:creationId xmlns:p14="http://schemas.microsoft.com/office/powerpoint/2010/main" val="88867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ASPECTS CLÉS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093244"/>
            <a:ext cx="4272578"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fr-FR" sz="4000" dirty="0">
                <a:solidFill>
                  <a:srgbClr val="FFFFFF"/>
                </a:solidFill>
              </a:rPr>
              <a:t>Consultation et consentement des communautés</a:t>
            </a:r>
          </a:p>
        </p:txBody>
      </p:sp>
      <p:pic>
        <p:nvPicPr>
          <p:cNvPr id="3" name="Picture 2">
            <a:extLst>
              <a:ext uri="{FF2B5EF4-FFF2-40B4-BE49-F238E27FC236}">
                <a16:creationId xmlns:a16="http://schemas.microsoft.com/office/drawing/2014/main" id="{C8F02ADE-DFCF-4B1B-78B6-0D7B740D3E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277791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sz="3600" dirty="0"/>
              <a:t>Résumé</a:t>
            </a:r>
            <a:endParaRPr lang="en-US" sz="3600"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4"/>
            <a:ext cx="5879173" cy="3872211"/>
          </a:xfrm>
        </p:spPr>
        <p:txBody>
          <a:bodyPr>
            <a:noAutofit/>
          </a:bodyPr>
          <a:lstStyle/>
          <a:p>
            <a:r>
              <a:rPr lang="fr-FR" sz="2400" dirty="0"/>
              <a:t>Certains pays exigent des entreprises qu’elles consultent les </a:t>
            </a:r>
            <a:r>
              <a:rPr lang="fr-FR" sz="2400" b="1" dirty="0">
                <a:solidFill>
                  <a:srgbClr val="00C3F0"/>
                </a:solidFill>
              </a:rPr>
              <a:t>communautés affectées </a:t>
            </a:r>
            <a:r>
              <a:rPr lang="fr-FR" sz="2400" dirty="0"/>
              <a:t>ou qu’elles obtiennent un consentement libre, préalable et informé (</a:t>
            </a:r>
            <a:r>
              <a:rPr lang="fr-FR" sz="2400" b="1" dirty="0">
                <a:solidFill>
                  <a:srgbClr val="00C3F0"/>
                </a:solidFill>
              </a:rPr>
              <a:t>CLPI</a:t>
            </a:r>
            <a:r>
              <a:rPr lang="fr-FR" sz="2400" dirty="0"/>
              <a:t>).</a:t>
            </a:r>
            <a:endParaRPr lang="fr-FR" sz="2400" b="1" dirty="0">
              <a:solidFill>
                <a:srgbClr val="00C3F0"/>
              </a:solidFill>
            </a:endParaRPr>
          </a:p>
          <a:p>
            <a:r>
              <a:rPr lang="fr-FR" sz="2400" dirty="0"/>
              <a:t>La </a:t>
            </a:r>
            <a:r>
              <a:rPr lang="fr-FR" sz="2400" b="1" dirty="0">
                <a:solidFill>
                  <a:srgbClr val="00C3F0"/>
                </a:solidFill>
              </a:rPr>
              <a:t>transition énergétique </a:t>
            </a:r>
            <a:r>
              <a:rPr lang="fr-FR" sz="2400" dirty="0"/>
              <a:t>crée des tensions entre la nécessité d’un développement rapide et le temps nécessaire pour une véritable consultation des communautés.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043092" cy="369332"/>
          </a:xfrm>
          <a:prstGeom prst="rect">
            <a:avLst/>
          </a:prstGeom>
          <a:noFill/>
        </p:spPr>
        <p:txBody>
          <a:bodyPr wrap="square" lIns="180000" rtlCol="0">
            <a:spAutoFit/>
          </a:bodyPr>
          <a:lstStyle/>
          <a:p>
            <a:r>
              <a:rPr lang="en-NO" dirty="0">
                <a:solidFill>
                  <a:schemeClr val="bg1"/>
                </a:solidFill>
                <a:latin typeface="Franklin Gothic Medium" panose="020B0603020102020204" pitchFamily="34" charset="0"/>
              </a:rPr>
              <a:t>CONSULTATION ET CONSENTEMENT DE</a:t>
            </a:r>
            <a:r>
              <a:rPr lang="nb-NO" dirty="0">
                <a:solidFill>
                  <a:schemeClr val="bg1"/>
                </a:solidFill>
                <a:latin typeface="Franklin Gothic Medium" panose="020B0603020102020204" pitchFamily="34" charset="0"/>
              </a:rPr>
              <a:t>S</a:t>
            </a:r>
            <a:r>
              <a:rPr lang="en-NO" dirty="0">
                <a:solidFill>
                  <a:schemeClr val="bg1"/>
                </a:solidFill>
                <a:latin typeface="Franklin Gothic Medium" panose="020B0603020102020204" pitchFamily="34" charset="0"/>
              </a:rPr>
              <a:t> COMMUNAUT</a:t>
            </a:r>
            <a:r>
              <a:rPr lang="en-US" dirty="0">
                <a:solidFill>
                  <a:schemeClr val="bg1"/>
                </a:solidFill>
                <a:latin typeface="Franklin Gothic Medium" panose="020B0603020102020204" pitchFamily="34" charset="0"/>
              </a:rPr>
              <a:t>ÉS</a:t>
            </a:r>
            <a:endParaRPr lang="en-NO" dirty="0">
              <a:solidFill>
                <a:schemeClr val="bg1"/>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6D6A345B-4384-5FA8-A2DC-BD2702529E8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254894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fr-FR" dirty="0"/>
              <a:t>Justification</a:t>
            </a:r>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453187" cy="3581400"/>
          </a:xfrm>
        </p:spPr>
        <p:txBody>
          <a:bodyPr>
            <a:noAutofit/>
          </a:bodyPr>
          <a:lstStyle/>
          <a:p>
            <a:r>
              <a:rPr lang="fr-FR" sz="2400" dirty="0"/>
              <a:t>Les communautés impactées sont </a:t>
            </a:r>
            <a:r>
              <a:rPr lang="fr-FR" sz="2400" b="1" dirty="0">
                <a:solidFill>
                  <a:srgbClr val="00C3F0"/>
                </a:solidFill>
              </a:rPr>
              <a:t>informées</a:t>
            </a:r>
            <a:r>
              <a:rPr lang="fr-FR" sz="2400" dirty="0"/>
              <a:t> des projets, peuvent </a:t>
            </a:r>
            <a:r>
              <a:rPr lang="fr-FR" sz="2400" b="1" dirty="0">
                <a:solidFill>
                  <a:srgbClr val="00C3F0"/>
                </a:solidFill>
              </a:rPr>
              <a:t>partager leurs points de vue</a:t>
            </a:r>
            <a:r>
              <a:rPr lang="fr-FR" sz="2400" dirty="0"/>
              <a:t>, et voir leurs </a:t>
            </a:r>
            <a:r>
              <a:rPr lang="fr-FR" sz="2400" b="1" dirty="0">
                <a:solidFill>
                  <a:srgbClr val="00C3F0"/>
                </a:solidFill>
              </a:rPr>
              <a:t>préoccupations prises en compte.</a:t>
            </a:r>
          </a:p>
          <a:p>
            <a:r>
              <a:rPr lang="fr-FR" sz="2400" dirty="0"/>
              <a:t>Identifier et corriger les faiblesses dans le </a:t>
            </a:r>
            <a:r>
              <a:rPr lang="fr-FR" sz="2400" b="1" dirty="0">
                <a:solidFill>
                  <a:srgbClr val="00C3F0"/>
                </a:solidFill>
              </a:rPr>
              <a:t>processus d’octroi de licences.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043092" cy="369332"/>
          </a:xfrm>
          <a:prstGeom prst="rect">
            <a:avLst/>
          </a:prstGeom>
          <a:noFill/>
        </p:spPr>
        <p:txBody>
          <a:bodyPr wrap="square" lIns="180000" rtlCol="0">
            <a:spAutoFit/>
          </a:bodyPr>
          <a:lstStyle/>
          <a:p>
            <a:r>
              <a:rPr lang="en-NO" dirty="0">
                <a:solidFill>
                  <a:schemeClr val="bg1"/>
                </a:solidFill>
                <a:latin typeface="Franklin Gothic Medium" panose="020B0603020102020204" pitchFamily="34" charset="0"/>
              </a:rPr>
              <a:t>CONSULTATION ET CONSENTEMENT DE</a:t>
            </a:r>
            <a:r>
              <a:rPr lang="nb-NO" dirty="0">
                <a:solidFill>
                  <a:schemeClr val="bg1"/>
                </a:solidFill>
                <a:latin typeface="Franklin Gothic Medium" panose="020B0603020102020204" pitchFamily="34" charset="0"/>
              </a:rPr>
              <a:t>S</a:t>
            </a:r>
            <a:r>
              <a:rPr lang="en-NO" dirty="0">
                <a:solidFill>
                  <a:schemeClr val="bg1"/>
                </a:solidFill>
                <a:latin typeface="Franklin Gothic Medium" panose="020B0603020102020204" pitchFamily="34" charset="0"/>
              </a:rPr>
              <a:t> COMMUNAUT</a:t>
            </a:r>
            <a:r>
              <a:rPr lang="en-US" dirty="0">
                <a:solidFill>
                  <a:schemeClr val="bg1"/>
                </a:solidFill>
                <a:latin typeface="Franklin Gothic Medium" panose="020B0603020102020204" pitchFamily="34" charset="0"/>
              </a:rPr>
              <a:t>ÉS</a:t>
            </a:r>
            <a:endParaRPr lang="en-NO" dirty="0">
              <a:solidFill>
                <a:schemeClr val="bg1"/>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7E26828B-9B2F-1E72-89A3-BF8E58824C9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272846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4F78F2-ACF1-A5BE-415F-E3C3A8C2232F}"/>
              </a:ext>
            </a:extLst>
          </p:cNvPr>
          <p:cNvCxnSpPr>
            <a:cxnSpLocks/>
          </p:cNvCxnSpPr>
          <p:nvPr/>
        </p:nvCxnSpPr>
        <p:spPr>
          <a:xfrm>
            <a:off x="3155578" y="3891777"/>
            <a:ext cx="102354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8C3F22-A804-F82E-EF4B-1BF0168ED1D5}"/>
              </a:ext>
            </a:extLst>
          </p:cNvPr>
          <p:cNvSpPr txBox="1"/>
          <p:nvPr/>
        </p:nvSpPr>
        <p:spPr>
          <a:xfrm>
            <a:off x="923831" y="2422678"/>
            <a:ext cx="5616669" cy="4278094"/>
          </a:xfrm>
          <a:prstGeom prst="rect">
            <a:avLst/>
          </a:prstGeom>
          <a:noFill/>
        </p:spPr>
        <p:txBody>
          <a:bodyPr wrap="square">
            <a:spAutoFit/>
          </a:bodyPr>
          <a:lstStyle/>
          <a:p>
            <a:r>
              <a:rPr lang="fr-FR" sz="2400" dirty="0">
                <a:solidFill>
                  <a:srgbClr val="002157"/>
                </a:solidFill>
              </a:rPr>
              <a:t>Lorsque le processus d’attribution ou de transfert d'une licence prévoit des consultations avec les communautés impactées, il est attendu des pays et des entreprises d’inclure une description de la </a:t>
            </a:r>
            <a:r>
              <a:rPr lang="fr-FR" sz="2400" b="1" dirty="0">
                <a:solidFill>
                  <a:srgbClr val="00C3F0"/>
                </a:solidFill>
              </a:rPr>
              <a:t>manière dont le processus de consultation a été mené</a:t>
            </a:r>
            <a:r>
              <a:rPr lang="fr-FR" sz="2400" dirty="0">
                <a:solidFill>
                  <a:srgbClr val="002157"/>
                </a:solidFill>
              </a:rPr>
              <a:t>.</a:t>
            </a:r>
            <a:endParaRPr lang="fr-FR" sz="2400" b="1" dirty="0">
              <a:solidFill>
                <a:srgbClr val="00C3F0"/>
              </a:solidFill>
            </a:endParaRPr>
          </a:p>
          <a:p>
            <a:endParaRPr lang="fr-FR" sz="2400" dirty="0">
              <a:solidFill>
                <a:srgbClr val="002157"/>
              </a:solidFill>
            </a:endParaRPr>
          </a:p>
          <a:p>
            <a:r>
              <a:rPr lang="fr-FR" sz="2000" dirty="0">
                <a:solidFill>
                  <a:srgbClr val="002157"/>
                </a:solidFill>
              </a:rPr>
              <a:t>Cela pourrait inclure le nombre de personnes consultées, ventilé par genre, et un résumé de la manière dont les points de vue sur les impacts du projet ont été recueillis et pris en compte.</a:t>
            </a:r>
          </a:p>
        </p:txBody>
      </p:sp>
      <p:sp>
        <p:nvSpPr>
          <p:cNvPr id="10" name="Rectangle 9">
            <a:extLst>
              <a:ext uri="{FF2B5EF4-FFF2-40B4-BE49-F238E27FC236}">
                <a16:creationId xmlns:a16="http://schemas.microsoft.com/office/drawing/2014/main" id="{D48D6E3C-468C-AC53-FAF0-D21971F9ACAD}"/>
              </a:ext>
            </a:extLst>
          </p:cNvPr>
          <p:cNvSpPr/>
          <p:nvPr/>
        </p:nvSpPr>
        <p:spPr>
          <a:xfrm>
            <a:off x="0" y="1388169"/>
            <a:ext cx="47752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480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Exigence 2.2(a)(ii) </a:t>
            </a:r>
          </a:p>
        </p:txBody>
      </p:sp>
      <p:sp>
        <p:nvSpPr>
          <p:cNvPr id="3" name="TextBox 2">
            <a:extLst>
              <a:ext uri="{FF2B5EF4-FFF2-40B4-BE49-F238E27FC236}">
                <a16:creationId xmlns:a16="http://schemas.microsoft.com/office/drawing/2014/main" id="{11492A8A-44B3-7D27-851C-5E5946217A64}"/>
              </a:ext>
            </a:extLst>
          </p:cNvPr>
          <p:cNvSpPr txBox="1"/>
          <p:nvPr/>
        </p:nvSpPr>
        <p:spPr>
          <a:xfrm>
            <a:off x="812800" y="477087"/>
            <a:ext cx="6043092" cy="369332"/>
          </a:xfrm>
          <a:prstGeom prst="rect">
            <a:avLst/>
          </a:prstGeom>
          <a:noFill/>
        </p:spPr>
        <p:txBody>
          <a:bodyPr wrap="square" lIns="180000" rtlCol="0">
            <a:spAutoFit/>
          </a:bodyPr>
          <a:lstStyle/>
          <a:p>
            <a:r>
              <a:rPr lang="en-NO" dirty="0">
                <a:solidFill>
                  <a:schemeClr val="bg1"/>
                </a:solidFill>
                <a:latin typeface="Franklin Gothic Medium" panose="020B0603020102020204" pitchFamily="34" charset="0"/>
              </a:rPr>
              <a:t>CONSULTATION ET CONSENTEMENT DE</a:t>
            </a:r>
            <a:r>
              <a:rPr lang="nb-NO" dirty="0">
                <a:solidFill>
                  <a:schemeClr val="bg1"/>
                </a:solidFill>
                <a:latin typeface="Franklin Gothic Medium" panose="020B0603020102020204" pitchFamily="34" charset="0"/>
              </a:rPr>
              <a:t>S</a:t>
            </a:r>
            <a:r>
              <a:rPr lang="en-NO" dirty="0">
                <a:solidFill>
                  <a:schemeClr val="bg1"/>
                </a:solidFill>
                <a:latin typeface="Franklin Gothic Medium" panose="020B0603020102020204" pitchFamily="34" charset="0"/>
              </a:rPr>
              <a:t> COMMUNAUT</a:t>
            </a:r>
            <a:r>
              <a:rPr lang="en-US" dirty="0">
                <a:solidFill>
                  <a:schemeClr val="bg1"/>
                </a:solidFill>
                <a:latin typeface="Franklin Gothic Medium" panose="020B0603020102020204" pitchFamily="34" charset="0"/>
              </a:rPr>
              <a:t>ÉS</a:t>
            </a:r>
            <a:endParaRPr lang="en-NO" dirty="0">
              <a:solidFill>
                <a:schemeClr val="bg1"/>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F27E8CC2-2B5D-089D-F1D2-4A9352D9391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91367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ÉTUDE DE CAS</a:t>
            </a:r>
            <a:endParaRPr lang="en-NO" sz="2800" dirty="0">
              <a:solidFill>
                <a:srgbClr val="FFFFFF"/>
              </a:solidFill>
              <a:latin typeface="Franklin Gothic Medium" panose="020B0603020102020204" pitchFamily="34" charset="0"/>
            </a:endParaRP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1664"/>
            <a:ext cx="10479889" cy="708486"/>
          </a:xfrm>
        </p:spPr>
        <p:txBody>
          <a:bodyPr/>
          <a:lstStyle/>
          <a:p>
            <a:r>
              <a:rPr lang="fr-FR" sz="3600" dirty="0">
                <a:solidFill>
                  <a:schemeClr val="tx2"/>
                </a:solidFill>
              </a:rPr>
              <a:t>Réglementation et législation</a:t>
            </a: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3654404"/>
            <a:ext cx="8334468" cy="2619396"/>
          </a:xfrm>
        </p:spPr>
        <p:txBody>
          <a:bodyPr>
            <a:noAutofit/>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fr-FR" sz="2600" b="0" i="0" u="none" strike="noStrike" kern="1200" cap="none" spc="0" normalizeH="0" baseline="0" noProof="0" dirty="0">
                <a:ln>
                  <a:noFill/>
                </a:ln>
                <a:solidFill>
                  <a:srgbClr val="132856"/>
                </a:solidFill>
                <a:effectLst/>
                <a:uLnTx/>
                <a:uFillTx/>
                <a:latin typeface="Franklin Gothic Book" panose="020B0503020102020204"/>
                <a:ea typeface="+mn-ea"/>
                <a:cs typeface="+mn-cs"/>
              </a:rPr>
              <a:t>La Convention 169 de l’Organisation internationale du Travail (OIT) protège le droit des peuples autochtones d’être consultés.</a:t>
            </a:r>
          </a:p>
          <a:p>
            <a:pPr lvl="0">
              <a:defRPr/>
            </a:pPr>
            <a:r>
              <a:rPr lang="fr-FR" sz="2600" dirty="0">
                <a:solidFill>
                  <a:srgbClr val="002060"/>
                </a:solidFill>
                <a:latin typeface="Franklin Gothic Book" panose="020B0503020102020204"/>
              </a:rPr>
              <a:t>La</a:t>
            </a:r>
            <a:r>
              <a:rPr kumimoji="0" lang="fr-FR" sz="2600" b="0" i="0" u="none" strike="noStrike" kern="1200" cap="none" spc="0" normalizeH="0" baseline="0" noProof="0" dirty="0">
                <a:ln>
                  <a:noFill/>
                </a:ln>
                <a:solidFill>
                  <a:srgbClr val="002060"/>
                </a:solidFill>
                <a:effectLst/>
                <a:uLnTx/>
                <a:uFillTx/>
                <a:latin typeface="Franklin Gothic Book" panose="020B0503020102020204"/>
                <a:ea typeface="+mn-ea"/>
                <a:cs typeface="+mn-cs"/>
              </a:rPr>
              <a:t> Colombie a publié une directive présidentielle sur la procédure d’élaboration d’un processus consultatif.</a:t>
            </a:r>
          </a:p>
        </p:txBody>
      </p:sp>
      <p:pic>
        <p:nvPicPr>
          <p:cNvPr id="12" name="Picture 11">
            <a:extLst>
              <a:ext uri="{FF2B5EF4-FFF2-40B4-BE49-F238E27FC236}">
                <a16:creationId xmlns:a16="http://schemas.microsoft.com/office/drawing/2014/main" id="{DE9F8179-05D0-CC73-5C20-05B1ADC1C65C}"/>
              </a:ext>
            </a:extLst>
          </p:cNvPr>
          <p:cNvPicPr>
            <a:picLocks noChangeAspect="1"/>
          </p:cNvPicPr>
          <p:nvPr/>
        </p:nvPicPr>
        <p:blipFill>
          <a:blip r:embed="rId3"/>
          <a:srcRect/>
          <a:stretch/>
        </p:blipFill>
        <p:spPr>
          <a:xfrm>
            <a:off x="8815783" y="1715364"/>
            <a:ext cx="2900676" cy="3878079"/>
          </a:xfrm>
          <a:prstGeom prst="rect">
            <a:avLst/>
          </a:prstGeom>
        </p:spPr>
      </p:pic>
      <p:sp>
        <p:nvSpPr>
          <p:cNvPr id="8" name="TextBox 7">
            <a:extLst>
              <a:ext uri="{FF2B5EF4-FFF2-40B4-BE49-F238E27FC236}">
                <a16:creationId xmlns:a16="http://schemas.microsoft.com/office/drawing/2014/main" id="{B7208B2C-F238-3380-640E-661E3DDAAE52}"/>
              </a:ext>
            </a:extLst>
          </p:cNvPr>
          <p:cNvSpPr txBox="1"/>
          <p:nvPr/>
        </p:nvSpPr>
        <p:spPr>
          <a:xfrm>
            <a:off x="812800" y="477087"/>
            <a:ext cx="6043092" cy="369332"/>
          </a:xfrm>
          <a:prstGeom prst="rect">
            <a:avLst/>
          </a:prstGeom>
          <a:noFill/>
        </p:spPr>
        <p:txBody>
          <a:bodyPr wrap="square" lIns="180000" rtlCol="0">
            <a:spAutoFit/>
          </a:bodyPr>
          <a:lstStyle/>
          <a:p>
            <a:r>
              <a:rPr lang="en-NO" dirty="0">
                <a:solidFill>
                  <a:schemeClr val="bg1"/>
                </a:solidFill>
                <a:latin typeface="Franklin Gothic Medium" panose="020B0603020102020204" pitchFamily="34" charset="0"/>
              </a:rPr>
              <a:t>CONSULTATION ET CONSENTEMENT DE</a:t>
            </a:r>
            <a:r>
              <a:rPr lang="nb-NO" dirty="0">
                <a:solidFill>
                  <a:schemeClr val="bg1"/>
                </a:solidFill>
                <a:latin typeface="Franklin Gothic Medium" panose="020B0603020102020204" pitchFamily="34" charset="0"/>
              </a:rPr>
              <a:t>S</a:t>
            </a:r>
            <a:r>
              <a:rPr lang="en-NO" dirty="0">
                <a:solidFill>
                  <a:schemeClr val="bg1"/>
                </a:solidFill>
                <a:latin typeface="Franklin Gothic Medium" panose="020B0603020102020204" pitchFamily="34" charset="0"/>
              </a:rPr>
              <a:t> COMMUNAUT</a:t>
            </a:r>
            <a:r>
              <a:rPr lang="en-US" dirty="0">
                <a:solidFill>
                  <a:schemeClr val="bg1"/>
                </a:solidFill>
                <a:latin typeface="Franklin Gothic Medium" panose="020B0603020102020204" pitchFamily="34" charset="0"/>
              </a:rPr>
              <a:t>ÉS</a:t>
            </a:r>
            <a:endParaRPr lang="en-NO"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209160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1" y="1896169"/>
            <a:ext cx="7810959"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2907746"/>
            <a:ext cx="10810968" cy="3473167"/>
          </a:xfrm>
        </p:spPr>
        <p:txBody>
          <a:bodyPr>
            <a:noAutofit/>
          </a:bodyPr>
          <a:lstStyle/>
          <a:p>
            <a:r>
              <a:rPr lang="fr-FR" sz="2200" b="1" dirty="0" err="1">
                <a:latin typeface="+mn-lt"/>
              </a:rPr>
              <a:t>Ecopetrol</a:t>
            </a:r>
            <a:r>
              <a:rPr lang="fr-FR" sz="2200" b="1" dirty="0">
                <a:latin typeface="+mn-lt"/>
              </a:rPr>
              <a:t> </a:t>
            </a:r>
            <a:r>
              <a:rPr lang="fr-FR" sz="2200" dirty="0">
                <a:latin typeface="+mn-lt"/>
                <a:hlinkClick r:id="rId3"/>
              </a:rPr>
              <a:t>publie</a:t>
            </a:r>
            <a:r>
              <a:rPr lang="fr-FR" sz="2200" dirty="0">
                <a:latin typeface="+mn-lt"/>
              </a:rPr>
              <a:t> des informations sur ses processus de consultation.</a:t>
            </a:r>
          </a:p>
          <a:p>
            <a:r>
              <a:rPr lang="fr-FR" sz="2200" b="0" i="0" strike="noStrike" dirty="0">
                <a:solidFill>
                  <a:schemeClr val="tx2"/>
                </a:solidFill>
                <a:effectLst/>
                <a:latin typeface="+mn-lt"/>
              </a:rPr>
              <a:t>Déclarations de </a:t>
            </a:r>
            <a:r>
              <a:rPr lang="fr-FR" sz="2200" b="1" i="0" strike="noStrike" dirty="0">
                <a:solidFill>
                  <a:schemeClr val="tx2"/>
                </a:solidFill>
                <a:effectLst/>
                <a:latin typeface="+mn-lt"/>
              </a:rPr>
              <a:t>Shell </a:t>
            </a:r>
            <a:r>
              <a:rPr lang="fr-FR" sz="2200" b="0" i="0" strike="noStrike" dirty="0">
                <a:solidFill>
                  <a:schemeClr val="tx2"/>
                </a:solidFill>
                <a:effectLst/>
                <a:latin typeface="+mn-lt"/>
              </a:rPr>
              <a:t>sur les </a:t>
            </a:r>
            <a:r>
              <a:rPr lang="fr-FR" sz="2200" dirty="0">
                <a:solidFill>
                  <a:schemeClr val="tx2"/>
                </a:solidFill>
                <a:latin typeface="+mn-lt"/>
                <a:hlinkClick r:id="rId4"/>
              </a:rPr>
              <a:t>peuples autochtones </a:t>
            </a:r>
            <a:r>
              <a:rPr lang="fr-FR" sz="2200" dirty="0">
                <a:solidFill>
                  <a:schemeClr val="tx2"/>
                </a:solidFill>
                <a:latin typeface="+mn-lt"/>
              </a:rPr>
              <a:t>et la </a:t>
            </a:r>
            <a:r>
              <a:rPr lang="fr-FR" sz="2200" dirty="0">
                <a:solidFill>
                  <a:schemeClr val="tx2"/>
                </a:solidFill>
                <a:latin typeface="+mn-lt"/>
                <a:hlinkClick r:id="rId5"/>
              </a:rPr>
              <a:t>collaboration avec les communautés</a:t>
            </a:r>
            <a:r>
              <a:rPr lang="fr-FR" sz="2200" dirty="0">
                <a:solidFill>
                  <a:schemeClr val="tx2"/>
                </a:solidFill>
                <a:latin typeface="+mn-lt"/>
              </a:rPr>
              <a:t>.</a:t>
            </a:r>
          </a:p>
          <a:p>
            <a:r>
              <a:rPr lang="fr-FR" sz="2200" dirty="0">
                <a:latin typeface="+mn-lt"/>
                <a:hlinkClick r:id="rId6"/>
              </a:rPr>
              <a:t>Déclaration de politique</a:t>
            </a:r>
            <a:r>
              <a:rPr lang="fr-FR" sz="2200" i="0" strike="noStrike" dirty="0">
                <a:solidFill>
                  <a:schemeClr val="tx2"/>
                </a:solidFill>
                <a:effectLst/>
                <a:latin typeface="+mn-lt"/>
              </a:rPr>
              <a:t> de </a:t>
            </a:r>
            <a:r>
              <a:rPr lang="fr-FR" sz="2200" b="1" i="0" strike="noStrike" dirty="0">
                <a:solidFill>
                  <a:schemeClr val="tx2"/>
                </a:solidFill>
                <a:effectLst/>
                <a:latin typeface="+mn-lt"/>
              </a:rPr>
              <a:t>BHP </a:t>
            </a:r>
            <a:r>
              <a:rPr lang="fr-FR" sz="2200" i="0" strike="noStrike" dirty="0">
                <a:solidFill>
                  <a:schemeClr val="tx2"/>
                </a:solidFill>
                <a:effectLst/>
                <a:latin typeface="+mn-lt"/>
              </a:rPr>
              <a:t>sur les </a:t>
            </a:r>
            <a:r>
              <a:rPr lang="fr-FR" sz="2200" dirty="0">
                <a:latin typeface="+mn-lt"/>
                <a:hlinkClick r:id="rId6"/>
              </a:rPr>
              <a:t>peuples autochtones</a:t>
            </a:r>
            <a:r>
              <a:rPr lang="fr-FR" sz="2200" dirty="0">
                <a:solidFill>
                  <a:schemeClr val="tx2"/>
                </a:solidFill>
                <a:latin typeface="+mn-lt"/>
              </a:rPr>
              <a:t>.</a:t>
            </a:r>
            <a:r>
              <a:rPr lang="fr-FR" sz="2200" dirty="0">
                <a:latin typeface="+mn-lt"/>
                <a:hlinkClick r:id="rId6"/>
              </a:rPr>
              <a:t> </a:t>
            </a:r>
            <a:endParaRPr lang="fr-FR" sz="2200" dirty="0">
              <a:latin typeface="+mn-lt"/>
            </a:endParaRPr>
          </a:p>
          <a:p>
            <a:r>
              <a:rPr lang="fr-FR" sz="2200" b="0" i="0" strike="noStrike" dirty="0">
                <a:solidFill>
                  <a:schemeClr val="tx2"/>
                </a:solidFill>
                <a:effectLst/>
                <a:latin typeface="+mn-lt"/>
                <a:hlinkClick r:id="rId7"/>
              </a:rPr>
              <a:t>Tâche 7</a:t>
            </a:r>
            <a:r>
              <a:rPr lang="fr-FR" sz="2200" i="0" strike="noStrike" dirty="0">
                <a:solidFill>
                  <a:schemeClr val="tx2"/>
                </a:solidFill>
                <a:effectLst/>
                <a:latin typeface="+mn-lt"/>
              </a:rPr>
              <a:t> d’</a:t>
            </a:r>
            <a:r>
              <a:rPr lang="fr-FR" sz="2200" b="1" i="0" strike="noStrike" dirty="0">
                <a:solidFill>
                  <a:schemeClr val="tx2"/>
                </a:solidFill>
                <a:effectLst/>
                <a:latin typeface="+mn-lt"/>
              </a:rPr>
              <a:t>Anglo American </a:t>
            </a:r>
            <a:r>
              <a:rPr lang="fr-FR" sz="2200" dirty="0">
                <a:solidFill>
                  <a:schemeClr val="tx2"/>
                </a:solidFill>
                <a:latin typeface="+mn-lt"/>
                <a:hlinkClick r:id="rId7"/>
              </a:rPr>
              <a:t>– Obtenir et conserver un consentement libre, préalable et informé</a:t>
            </a:r>
            <a:r>
              <a:rPr lang="fr-FR" sz="2200" dirty="0">
                <a:solidFill>
                  <a:schemeClr val="tx2"/>
                </a:solidFill>
                <a:latin typeface="+mn-lt"/>
              </a:rPr>
              <a:t>.</a:t>
            </a:r>
          </a:p>
          <a:p>
            <a:r>
              <a:rPr lang="fr-FR" sz="2200" b="0" i="0" strike="noStrike" dirty="0">
                <a:solidFill>
                  <a:schemeClr val="tx2"/>
                </a:solidFill>
                <a:effectLst/>
                <a:latin typeface="+mn-lt"/>
                <a:hlinkClick r:id="rId8"/>
              </a:rPr>
              <a:t>Politique</a:t>
            </a:r>
            <a:r>
              <a:rPr lang="fr-FR" sz="2200" i="0" strike="noStrike" dirty="0">
                <a:solidFill>
                  <a:schemeClr val="tx2"/>
                </a:solidFill>
                <a:effectLst/>
                <a:latin typeface="+mn-lt"/>
              </a:rPr>
              <a:t> de </a:t>
            </a:r>
            <a:r>
              <a:rPr lang="fr-FR" sz="2200" b="1" i="0" strike="noStrike" dirty="0">
                <a:solidFill>
                  <a:schemeClr val="tx2"/>
                </a:solidFill>
                <a:effectLst/>
                <a:latin typeface="+mn-lt"/>
              </a:rPr>
              <a:t>Repsol </a:t>
            </a:r>
            <a:r>
              <a:rPr lang="fr-FR" sz="2200" i="0" strike="noStrike" dirty="0">
                <a:solidFill>
                  <a:schemeClr val="tx2"/>
                </a:solidFill>
                <a:effectLst/>
                <a:latin typeface="+mn-lt"/>
              </a:rPr>
              <a:t>en matière de </a:t>
            </a:r>
            <a:r>
              <a:rPr lang="fr-FR" sz="2200" b="0" i="0" strike="noStrike" dirty="0">
                <a:solidFill>
                  <a:schemeClr val="tx2"/>
                </a:solidFill>
                <a:effectLst/>
                <a:latin typeface="+mn-lt"/>
                <a:hlinkClick r:id="rId8"/>
              </a:rPr>
              <a:t>Droits de l’Homme et de relations communautaires</a:t>
            </a:r>
            <a:r>
              <a:rPr lang="fr-FR" sz="2200" dirty="0">
                <a:solidFill>
                  <a:schemeClr val="tx2"/>
                </a:solidFill>
                <a:latin typeface="+mn-lt"/>
              </a:rPr>
              <a:t>.</a:t>
            </a:r>
          </a:p>
        </p:txBody>
      </p:sp>
      <p:sp>
        <p:nvSpPr>
          <p:cNvPr id="4" name="TextBox 3">
            <a:extLst>
              <a:ext uri="{FF2B5EF4-FFF2-40B4-BE49-F238E27FC236}">
                <a16:creationId xmlns:a16="http://schemas.microsoft.com/office/drawing/2014/main" id="{6F42E541-F02F-DAF1-1A83-E29347298274}"/>
              </a:ext>
            </a:extLst>
          </p:cNvPr>
          <p:cNvSpPr txBox="1"/>
          <p:nvPr/>
        </p:nvSpPr>
        <p:spPr>
          <a:xfrm>
            <a:off x="812800" y="477087"/>
            <a:ext cx="6043092" cy="369332"/>
          </a:xfrm>
          <a:prstGeom prst="rect">
            <a:avLst/>
          </a:prstGeom>
          <a:noFill/>
        </p:spPr>
        <p:txBody>
          <a:bodyPr wrap="square" lIns="180000" rtlCol="0">
            <a:spAutoFit/>
          </a:bodyPr>
          <a:lstStyle/>
          <a:p>
            <a:r>
              <a:rPr lang="en-NO" dirty="0">
                <a:solidFill>
                  <a:schemeClr val="bg1"/>
                </a:solidFill>
                <a:latin typeface="Franklin Gothic Medium" panose="020B0603020102020204" pitchFamily="34" charset="0"/>
              </a:rPr>
              <a:t>CONSULTATION ET CONSENTEMENT DE</a:t>
            </a:r>
            <a:r>
              <a:rPr lang="nb-NO" dirty="0">
                <a:solidFill>
                  <a:schemeClr val="bg1"/>
                </a:solidFill>
                <a:latin typeface="Franklin Gothic Medium" panose="020B0603020102020204" pitchFamily="34" charset="0"/>
              </a:rPr>
              <a:t>S</a:t>
            </a:r>
            <a:r>
              <a:rPr lang="en-NO" dirty="0">
                <a:solidFill>
                  <a:schemeClr val="bg1"/>
                </a:solidFill>
                <a:latin typeface="Franklin Gothic Medium" panose="020B0603020102020204" pitchFamily="34" charset="0"/>
              </a:rPr>
              <a:t> COMMUNAUT</a:t>
            </a:r>
            <a:r>
              <a:rPr lang="en-US" dirty="0">
                <a:solidFill>
                  <a:schemeClr val="bg1"/>
                </a:solidFill>
                <a:latin typeface="Franklin Gothic Medium" panose="020B0603020102020204" pitchFamily="34" charset="0"/>
              </a:rPr>
              <a:t>ÉS</a:t>
            </a:r>
            <a:endParaRPr lang="en-NO" dirty="0">
              <a:solidFill>
                <a:schemeClr val="bg1"/>
              </a:solidFill>
              <a:latin typeface="Franklin Gothic Medium" panose="020B0603020102020204" pitchFamily="34" charset="0"/>
            </a:endParaRPr>
          </a:p>
        </p:txBody>
      </p:sp>
      <p:sp>
        <p:nvSpPr>
          <p:cNvPr id="6" name="TextBox 5">
            <a:extLst>
              <a:ext uri="{FF2B5EF4-FFF2-40B4-BE49-F238E27FC236}">
                <a16:creationId xmlns:a16="http://schemas.microsoft.com/office/drawing/2014/main" id="{76521F4B-0471-75A4-40CC-76A50872C22F}"/>
              </a:ext>
            </a:extLst>
          </p:cNvPr>
          <p:cNvSpPr txBox="1"/>
          <p:nvPr/>
        </p:nvSpPr>
        <p:spPr>
          <a:xfrm>
            <a:off x="936532" y="2027647"/>
            <a:ext cx="8673634" cy="461665"/>
          </a:xfrm>
          <a:prstGeom prst="rect">
            <a:avLst/>
          </a:prstGeom>
          <a:noFill/>
        </p:spPr>
        <p:txBody>
          <a:bodyPr wrap="square" rtlCol="0">
            <a:spAutoFit/>
          </a:bodyPr>
          <a:lstStyle/>
          <a:p>
            <a:r>
              <a:rPr lang="en-NO" sz="2400" dirty="0">
                <a:solidFill>
                  <a:srgbClr val="FFFFFF"/>
                </a:solidFill>
                <a:latin typeface="Franklin Gothic Medium" panose="020B0603020102020204" pitchFamily="34" charset="0"/>
              </a:rPr>
              <a:t>POLITIQUE DE</a:t>
            </a:r>
            <a:r>
              <a:rPr lang="en-US" sz="2400" dirty="0">
                <a:solidFill>
                  <a:srgbClr val="FFFFFF"/>
                </a:solidFill>
                <a:latin typeface="Franklin Gothic Medium" panose="020B0603020102020204" pitchFamily="34" charset="0"/>
              </a:rPr>
              <a:t>S </a:t>
            </a:r>
            <a:r>
              <a:rPr lang="en-NO" sz="2400" dirty="0">
                <a:solidFill>
                  <a:srgbClr val="FFFFFF"/>
                </a:solidFill>
                <a:latin typeface="Franklin Gothic Medium" panose="020B0603020102020204" pitchFamily="34" charset="0"/>
              </a:rPr>
              <a:t>ENTREPRISE</a:t>
            </a:r>
            <a:r>
              <a:rPr lang="en-US" sz="2400" dirty="0">
                <a:solidFill>
                  <a:srgbClr val="FFFFFF"/>
                </a:solidFill>
                <a:latin typeface="Franklin Gothic Medium" panose="020B0603020102020204" pitchFamily="34" charset="0"/>
              </a:rPr>
              <a:t>S</a:t>
            </a:r>
            <a:r>
              <a:rPr lang="en-NO" sz="2400" dirty="0">
                <a:solidFill>
                  <a:srgbClr val="FFFFFF"/>
                </a:solidFill>
                <a:latin typeface="Franklin Gothic Medium" panose="020B0603020102020204" pitchFamily="34" charset="0"/>
              </a:rPr>
              <a:t> </a:t>
            </a:r>
            <a:r>
              <a:rPr lang="en-GB" sz="2400" dirty="0">
                <a:solidFill>
                  <a:srgbClr val="FFFFFF"/>
                </a:solidFill>
                <a:latin typeface="Franklin Gothic Medium" panose="020B0603020102020204" pitchFamily="34" charset="0"/>
              </a:rPr>
              <a:t>EN MATIÈRE DE CLPI</a:t>
            </a:r>
            <a:endParaRPr lang="en-NO" sz="2400" dirty="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111090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ASPECTS CLÉS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313139"/>
            <a:ext cx="4422869" cy="151464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fr-FR" sz="4000" dirty="0">
                <a:solidFill>
                  <a:srgbClr val="FFFFFF"/>
                </a:solidFill>
              </a:rPr>
              <a:t>Bénéfices pour les communautés</a:t>
            </a:r>
          </a:p>
        </p:txBody>
      </p:sp>
      <p:pic>
        <p:nvPicPr>
          <p:cNvPr id="4" name="Picture 3">
            <a:extLst>
              <a:ext uri="{FF2B5EF4-FFF2-40B4-BE49-F238E27FC236}">
                <a16:creationId xmlns:a16="http://schemas.microsoft.com/office/drawing/2014/main" id="{88CA43D8-6D8C-314B-9F15-CDBD62B0C61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3523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Résumé</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5592887" cy="4231906"/>
          </a:xfrm>
        </p:spPr>
        <p:txBody>
          <a:bodyPr>
            <a:noAutofit/>
          </a:bodyPr>
          <a:lstStyle/>
          <a:p>
            <a:r>
              <a:rPr lang="fr-FR" sz="2800" dirty="0"/>
              <a:t>Les bénéfices du secteur </a:t>
            </a:r>
            <a:r>
              <a:rPr lang="fr-FR" dirty="0"/>
              <a:t>extractif ne sont souvent </a:t>
            </a:r>
            <a:r>
              <a:rPr lang="fr-FR" b="1" dirty="0">
                <a:solidFill>
                  <a:schemeClr val="accent4"/>
                </a:solidFill>
              </a:rPr>
              <a:t>p</a:t>
            </a:r>
            <a:r>
              <a:rPr lang="fr-FR" sz="2800" b="1" dirty="0">
                <a:solidFill>
                  <a:schemeClr val="accent4"/>
                </a:solidFill>
              </a:rPr>
              <a:t>as répartis de manière égale </a:t>
            </a:r>
            <a:r>
              <a:rPr lang="fr-FR" sz="2800" dirty="0"/>
              <a:t>entre les différents groupes sociaux.</a:t>
            </a:r>
          </a:p>
          <a:p>
            <a:r>
              <a:rPr lang="fr-FR" sz="2800" dirty="0"/>
              <a:t>Les impacts négatifs de l’extraction sont connus pour </a:t>
            </a:r>
            <a:r>
              <a:rPr lang="fr-FR" sz="2800" b="1" dirty="0">
                <a:solidFill>
                  <a:schemeClr val="accent4"/>
                </a:solidFill>
              </a:rPr>
              <a:t>affecter particulièrement les femmes et les groupes marginalisés </a:t>
            </a:r>
            <a:r>
              <a:rPr lang="fr-FR" sz="2800" dirty="0"/>
              <a:t>vivant à proximité des activités extractives.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BÉNÉFICES POUR LES COMMUNAUTÉS</a:t>
            </a:r>
            <a:endParaRPr lang="en-NO" dirty="0">
              <a:solidFill>
                <a:schemeClr val="accent4"/>
              </a:solidFill>
              <a:latin typeface="Franklin Gothic Medium" panose="020B0603020102020204" pitchFamily="34" charset="0"/>
            </a:endParaRPr>
          </a:p>
        </p:txBody>
      </p:sp>
      <p:pic>
        <p:nvPicPr>
          <p:cNvPr id="7" name="Picture 6">
            <a:extLst>
              <a:ext uri="{FF2B5EF4-FFF2-40B4-BE49-F238E27FC236}">
                <a16:creationId xmlns:a16="http://schemas.microsoft.com/office/drawing/2014/main" id="{C78B50E9-EA9A-B86E-A495-0496FAFD536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328127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Justification</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2" y="2234995"/>
            <a:ext cx="6050087" cy="3581400"/>
          </a:xfrm>
        </p:spPr>
        <p:txBody>
          <a:bodyPr>
            <a:noAutofit/>
          </a:bodyPr>
          <a:lstStyle/>
          <a:p>
            <a:pPr marL="0" indent="0">
              <a:buNone/>
            </a:pPr>
            <a:r>
              <a:rPr lang="fr-FR" dirty="0"/>
              <a:t>Les données ventilées (par exemple, par genre) peuvent aider à :</a:t>
            </a:r>
          </a:p>
          <a:p>
            <a:r>
              <a:rPr lang="fr-FR" sz="2600" dirty="0"/>
              <a:t>Analyser l’</a:t>
            </a:r>
            <a:r>
              <a:rPr lang="fr-FR" sz="2600" b="1" dirty="0">
                <a:solidFill>
                  <a:schemeClr val="accent4"/>
                </a:solidFill>
              </a:rPr>
              <a:t>efficacité </a:t>
            </a:r>
            <a:r>
              <a:rPr lang="fr-FR" sz="2600" dirty="0"/>
              <a:t>des politiques et des réglementations d’affectation des recettes.</a:t>
            </a:r>
          </a:p>
          <a:p>
            <a:r>
              <a:rPr lang="fr-FR" sz="2600" dirty="0"/>
              <a:t>Renforcer la </a:t>
            </a:r>
            <a:r>
              <a:rPr lang="fr-FR" sz="2600" b="1" dirty="0">
                <a:solidFill>
                  <a:schemeClr val="accent4"/>
                </a:solidFill>
              </a:rPr>
              <a:t>crédibilité </a:t>
            </a:r>
            <a:r>
              <a:rPr lang="fr-FR" sz="2600" dirty="0"/>
              <a:t>auprès des communautés locales en traitant les priorités émergentes.</a:t>
            </a:r>
          </a:p>
          <a:p>
            <a:r>
              <a:rPr lang="fr-FR" sz="2600" dirty="0"/>
              <a:t>Soutenir les </a:t>
            </a:r>
            <a:r>
              <a:rPr lang="fr-FR" sz="2600" b="1" dirty="0">
                <a:solidFill>
                  <a:schemeClr val="accent4"/>
                </a:solidFill>
              </a:rPr>
              <a:t>efforts de plaidoyer </a:t>
            </a:r>
            <a:r>
              <a:rPr lang="fr-FR" sz="2600" dirty="0"/>
              <a:t>basés sur les données.</a:t>
            </a:r>
          </a:p>
        </p:txBody>
      </p:sp>
      <p:sp>
        <p:nvSpPr>
          <p:cNvPr id="5" name="TextBox 4">
            <a:extLst>
              <a:ext uri="{FF2B5EF4-FFF2-40B4-BE49-F238E27FC236}">
                <a16:creationId xmlns:a16="http://schemas.microsoft.com/office/drawing/2014/main" id="{7419F56B-EAE7-1275-BBC3-DA3011C03B2F}"/>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BÉNÉFICES POUR LES COMMUNAUTÉS</a:t>
            </a:r>
            <a:endParaRPr lang="en-NO" dirty="0">
              <a:solidFill>
                <a:schemeClr val="accent4"/>
              </a:solidFill>
              <a:latin typeface="Franklin Gothic Medium" panose="020B0603020102020204" pitchFamily="34" charset="0"/>
            </a:endParaRPr>
          </a:p>
        </p:txBody>
      </p:sp>
      <p:pic>
        <p:nvPicPr>
          <p:cNvPr id="7" name="Picture 6">
            <a:extLst>
              <a:ext uri="{FF2B5EF4-FFF2-40B4-BE49-F238E27FC236}">
                <a16:creationId xmlns:a16="http://schemas.microsoft.com/office/drawing/2014/main" id="{3BA47E48-807A-1566-7423-7B250380632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86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9C1515-AE84-522C-AE11-FF1DDFC9D4A4}"/>
              </a:ext>
            </a:extLst>
          </p:cNvPr>
          <p:cNvSpPr/>
          <p:nvPr/>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81EE888-D6B6-DEE9-8285-77F23B46E60C}"/>
              </a:ext>
            </a:extLst>
          </p:cNvPr>
          <p:cNvSpPr/>
          <p:nvPr/>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1336608A-560C-25A6-27FB-BAE99D0DE5CC}"/>
              </a:ext>
            </a:extLst>
          </p:cNvPr>
          <p:cNvSpPr txBox="1"/>
          <p:nvPr/>
        </p:nvSpPr>
        <p:spPr>
          <a:xfrm>
            <a:off x="392689" y="1988802"/>
            <a:ext cx="2722543" cy="523220"/>
          </a:xfrm>
          <a:prstGeom prst="rect">
            <a:avLst/>
          </a:prstGeom>
          <a:noFill/>
        </p:spPr>
        <p:txBody>
          <a:bodyPr wrap="square" rtlCol="0">
            <a:spAutoFit/>
          </a:bodyPr>
          <a:lstStyle/>
          <a:p>
            <a:pPr algn="r"/>
            <a:r>
              <a:rPr lang="en-NO" sz="2800" dirty="0">
                <a:solidFill>
                  <a:srgbClr val="FFFFFF"/>
                </a:solidFill>
                <a:latin typeface="Franklin Gothic Medium" panose="020B0603020102020204" pitchFamily="34" charset="0"/>
              </a:rPr>
              <a:t>RÉFLEXION</a:t>
            </a:r>
          </a:p>
        </p:txBody>
      </p:sp>
      <p:sp>
        <p:nvSpPr>
          <p:cNvPr id="3" name="Title 1">
            <a:extLst>
              <a:ext uri="{FF2B5EF4-FFF2-40B4-BE49-F238E27FC236}">
                <a16:creationId xmlns:a16="http://schemas.microsoft.com/office/drawing/2014/main" id="{C422CEDF-8711-7EA8-058E-40A559936215}"/>
              </a:ext>
            </a:extLst>
          </p:cNvPr>
          <p:cNvSpPr txBox="1">
            <a:spLocks/>
          </p:cNvSpPr>
          <p:nvPr/>
        </p:nvSpPr>
        <p:spPr>
          <a:xfrm>
            <a:off x="642812" y="1194997"/>
            <a:ext cx="10905753" cy="140965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endParaRPr lang="en-NO" dirty="0"/>
          </a:p>
        </p:txBody>
      </p:sp>
      <p:sp>
        <p:nvSpPr>
          <p:cNvPr id="5" name="Title 4">
            <a:extLst>
              <a:ext uri="{FF2B5EF4-FFF2-40B4-BE49-F238E27FC236}">
                <a16:creationId xmlns:a16="http://schemas.microsoft.com/office/drawing/2014/main" id="{43FBB7E1-8DB9-4D3B-AF2D-87ED9F7752E4}"/>
              </a:ext>
            </a:extLst>
          </p:cNvPr>
          <p:cNvSpPr>
            <a:spLocks noGrp="1"/>
          </p:cNvSpPr>
          <p:nvPr>
            <p:ph type="title" idx="4294967295"/>
          </p:nvPr>
        </p:nvSpPr>
        <p:spPr>
          <a:xfrm>
            <a:off x="1063531" y="2858028"/>
            <a:ext cx="6163534" cy="2312565"/>
          </a:xfrm>
        </p:spPr>
        <p:txBody>
          <a:bodyPr>
            <a:noAutofit/>
          </a:bodyPr>
          <a:lstStyle/>
          <a:p>
            <a:r>
              <a:rPr lang="fr-FR" sz="4000" dirty="0"/>
              <a:t>Pourquoi la transparence sur les aspects sociaux et environnementaux est-elle importante ?</a:t>
            </a:r>
            <a:endParaRPr lang="en-NO" sz="4000" dirty="0"/>
          </a:p>
        </p:txBody>
      </p:sp>
      <p:pic>
        <p:nvPicPr>
          <p:cNvPr id="10" name="Graphic 9" descr="Questions outline">
            <a:extLst>
              <a:ext uri="{FF2B5EF4-FFF2-40B4-BE49-F238E27FC236}">
                <a16:creationId xmlns:a16="http://schemas.microsoft.com/office/drawing/2014/main" id="{0991CF85-39E6-EB01-7E41-B4D1CAAA5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Tree>
    <p:extLst>
      <p:ext uri="{BB962C8B-B14F-4D97-AF65-F5344CB8AC3E}">
        <p14:creationId xmlns:p14="http://schemas.microsoft.com/office/powerpoint/2010/main" val="42428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922937-DAB4-553A-1F9A-69FC6D48B05D}"/>
              </a:ext>
            </a:extLst>
          </p:cNvPr>
          <p:cNvCxnSpPr>
            <a:cxnSpLocks/>
          </p:cNvCxnSpPr>
          <p:nvPr/>
        </p:nvCxnSpPr>
        <p:spPr>
          <a:xfrm>
            <a:off x="3144482" y="3072911"/>
            <a:ext cx="171961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638578"/>
            <a:ext cx="5727981" cy="3970318"/>
          </a:xfrm>
          <a:prstGeom prst="rect">
            <a:avLst/>
          </a:prstGeom>
          <a:noFill/>
        </p:spPr>
        <p:txBody>
          <a:bodyPr wrap="square">
            <a:spAutoFit/>
          </a:bodyPr>
          <a:lstStyle/>
          <a:p>
            <a:r>
              <a:rPr lang="fr-FR" sz="2800" dirty="0">
                <a:solidFill>
                  <a:srgbClr val="002157"/>
                </a:solidFill>
              </a:rPr>
              <a:t>Les pays sont encouragés à rendre compte [...] de la manière dont sont gérées les </a:t>
            </a:r>
            <a:r>
              <a:rPr lang="fr-FR" sz="2800" b="1" dirty="0">
                <a:solidFill>
                  <a:schemeClr val="accent4"/>
                </a:solidFill>
              </a:rPr>
              <a:t>recettes </a:t>
            </a:r>
            <a:r>
              <a:rPr lang="fr-FR" sz="2800" dirty="0">
                <a:solidFill>
                  <a:srgbClr val="002157"/>
                </a:solidFill>
              </a:rPr>
              <a:t>extractives </a:t>
            </a:r>
            <a:r>
              <a:rPr lang="fr-FR" sz="2800" b="1" dirty="0">
                <a:solidFill>
                  <a:schemeClr val="accent4"/>
                </a:solidFill>
              </a:rPr>
              <a:t>affectées </a:t>
            </a:r>
            <a:r>
              <a:rPr lang="fr-FR" sz="2800" dirty="0">
                <a:solidFill>
                  <a:srgbClr val="002157"/>
                </a:solidFill>
              </a:rPr>
              <a:t>à des programmes ou des investissements spécifiques au niveau infranational, ainsi que de la manière dont ces programmes </a:t>
            </a:r>
            <a:r>
              <a:rPr lang="fr-FR" sz="2800" b="1" dirty="0">
                <a:solidFill>
                  <a:schemeClr val="accent4"/>
                </a:solidFill>
              </a:rPr>
              <a:t>s’adressent aux femmes et aux autres groupes marginalisés</a:t>
            </a:r>
            <a:r>
              <a:rPr lang="fr-FR" sz="2800" dirty="0">
                <a:solidFill>
                  <a:srgbClr val="002157"/>
                </a:solidFill>
              </a:rPr>
              <a:t>.</a:t>
            </a:r>
          </a:p>
        </p:txBody>
      </p:sp>
      <p:sp>
        <p:nvSpPr>
          <p:cNvPr id="10" name="Rectangle 9">
            <a:extLst>
              <a:ext uri="{FF2B5EF4-FFF2-40B4-BE49-F238E27FC236}">
                <a16:creationId xmlns:a16="http://schemas.microsoft.com/office/drawing/2014/main" id="{D48D6E3C-468C-AC53-FAF0-D21971F9ACAD}"/>
              </a:ext>
            </a:extLst>
          </p:cNvPr>
          <p:cNvSpPr/>
          <p:nvPr/>
        </p:nvSpPr>
        <p:spPr>
          <a:xfrm>
            <a:off x="0" y="1604069"/>
            <a:ext cx="47752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6967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Exigence 5.2(c) </a:t>
            </a:r>
            <a:endParaRPr lang="en-NO" sz="2800" dirty="0">
              <a:solidFill>
                <a:srgbClr val="FFFFFF"/>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8F3BA1AF-194C-4C8A-B656-AF44352E56FD}"/>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BÉNÉFICES POUR LES COMMUNAUTÉS</a:t>
            </a:r>
            <a:endParaRPr lang="en-NO" dirty="0">
              <a:solidFill>
                <a:schemeClr val="accent4"/>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E1C5709-9172-C2D4-FAA8-7056B102224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89552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3884AB-5C61-0CC4-D0DF-507C2228E7EE}"/>
              </a:ext>
            </a:extLst>
          </p:cNvPr>
          <p:cNvCxnSpPr>
            <a:cxnSpLocks/>
          </p:cNvCxnSpPr>
          <p:nvPr/>
        </p:nvCxnSpPr>
        <p:spPr>
          <a:xfrm>
            <a:off x="3144482" y="3362926"/>
            <a:ext cx="171961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30678"/>
            <a:ext cx="5172169" cy="2246769"/>
          </a:xfrm>
          <a:prstGeom prst="rect">
            <a:avLst/>
          </a:prstGeom>
          <a:noFill/>
        </p:spPr>
        <p:txBody>
          <a:bodyPr wrap="square">
            <a:spAutoFit/>
          </a:bodyPr>
          <a:lstStyle/>
          <a:p>
            <a:r>
              <a:rPr lang="en-US" sz="2800" dirty="0">
                <a:solidFill>
                  <a:srgbClr val="002157"/>
                </a:solidFill>
              </a:rPr>
              <a:t>Les pays sont encouragés à [...] fournir des </a:t>
            </a:r>
            <a:r>
              <a:rPr lang="en-US" sz="2800" b="1" dirty="0">
                <a:solidFill>
                  <a:schemeClr val="accent4"/>
                </a:solidFill>
              </a:rPr>
              <a:t>données ventilées par genre </a:t>
            </a:r>
            <a:r>
              <a:rPr lang="en-US" sz="2800" dirty="0">
                <a:solidFill>
                  <a:srgbClr val="002157"/>
                </a:solidFill>
              </a:rPr>
              <a:t>sur les bénéficiaires des dépenses et des transferts sociaux et environnementaux.</a:t>
            </a:r>
          </a:p>
        </p:txBody>
      </p:sp>
      <p:sp>
        <p:nvSpPr>
          <p:cNvPr id="10" name="Rectangle 9">
            <a:extLst>
              <a:ext uri="{FF2B5EF4-FFF2-40B4-BE49-F238E27FC236}">
                <a16:creationId xmlns:a16="http://schemas.microsoft.com/office/drawing/2014/main" id="{D48D6E3C-468C-AC53-FAF0-D21971F9ACAD}"/>
              </a:ext>
            </a:extLst>
          </p:cNvPr>
          <p:cNvSpPr/>
          <p:nvPr/>
        </p:nvSpPr>
        <p:spPr>
          <a:xfrm>
            <a:off x="0" y="1896169"/>
            <a:ext cx="47752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988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Exigence 6.1(d)</a:t>
            </a:r>
            <a:endParaRPr lang="en-NO" sz="2800" dirty="0">
              <a:solidFill>
                <a:srgbClr val="FFFFFF"/>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E8529D27-464E-EA4A-FFC0-72E5E139216D}"/>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BÉNÉFICES POUR LES COMMUNAUTÉS</a:t>
            </a:r>
            <a:endParaRPr lang="en-NO" dirty="0">
              <a:solidFill>
                <a:schemeClr val="accent4"/>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8486F8AD-BCA6-18A6-D93C-9AB9578570D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55892" y="0"/>
            <a:ext cx="5357905" cy="6858000"/>
          </a:xfrm>
          <a:prstGeom prst="rect">
            <a:avLst/>
          </a:prstGeom>
        </p:spPr>
      </p:pic>
    </p:spTree>
    <p:extLst>
      <p:ext uri="{BB962C8B-B14F-4D97-AF65-F5344CB8AC3E}">
        <p14:creationId xmlns:p14="http://schemas.microsoft.com/office/powerpoint/2010/main" val="388329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ÉTUDE DE CAS</a:t>
            </a:r>
            <a:endParaRPr lang="en-NO" sz="2800" dirty="0">
              <a:solidFill>
                <a:srgbClr val="FFFFFF"/>
              </a:solidFill>
              <a:latin typeface="Franklin Gothic Medium" panose="020B0603020102020204" pitchFamily="34" charset="0"/>
            </a:endParaRP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3654404"/>
            <a:ext cx="6660031" cy="2102227"/>
          </a:xfrm>
        </p:spPr>
        <p:txBody>
          <a:bodyPr>
            <a:noAutofit/>
          </a:bodyPr>
          <a:lstStyle/>
          <a:p>
            <a:pPr marL="0" indent="0">
              <a:buNone/>
            </a:pPr>
            <a:r>
              <a:rPr lang="fr-FR" sz="2600" dirty="0"/>
              <a:t>Une </a:t>
            </a:r>
            <a:r>
              <a:rPr lang="fr-FR" sz="2600" dirty="0">
                <a:hlinkClick r:id="rId3"/>
              </a:rPr>
              <a:t>étude </a:t>
            </a:r>
            <a:r>
              <a:rPr lang="fr-FR" sz="2600" dirty="0"/>
              <a:t>de l’ITIE Mali examine l’affectation des recettes par région, en mettant en évidence celles allouées à la jeunesse, aux services d’infrastructure pour les femmes et aux organisations de femmes (Exigence 5.2).</a:t>
            </a:r>
          </a:p>
        </p:txBody>
      </p:sp>
      <p:pic>
        <p:nvPicPr>
          <p:cNvPr id="9" name="Picture 8">
            <a:extLst>
              <a:ext uri="{FF2B5EF4-FFF2-40B4-BE49-F238E27FC236}">
                <a16:creationId xmlns:a16="http://schemas.microsoft.com/office/drawing/2014/main" id="{1F62B5A0-60E1-F260-60E3-25298D0B3A42}"/>
              </a:ext>
            </a:extLst>
          </p:cNvPr>
          <p:cNvPicPr>
            <a:picLocks noChangeAspect="1"/>
          </p:cNvPicPr>
          <p:nvPr/>
        </p:nvPicPr>
        <p:blipFill>
          <a:blip r:embed="rId4"/>
          <a:srcRect/>
          <a:stretch/>
        </p:blipFill>
        <p:spPr>
          <a:xfrm>
            <a:off x="7699155" y="2087485"/>
            <a:ext cx="3909183" cy="3669146"/>
          </a:xfrm>
          <a:prstGeom prst="rect">
            <a:avLst/>
          </a:prstGeom>
        </p:spPr>
      </p:pic>
      <p:sp>
        <p:nvSpPr>
          <p:cNvPr id="10" name="TextBox 9">
            <a:extLst>
              <a:ext uri="{FF2B5EF4-FFF2-40B4-BE49-F238E27FC236}">
                <a16:creationId xmlns:a16="http://schemas.microsoft.com/office/drawing/2014/main" id="{AF140EEB-E709-DCFA-63AA-FD65E1712E12}"/>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BÉNÉFICES POUR LES COMMUNAUTÉS</a:t>
            </a:r>
            <a:endParaRPr lang="en-NO" dirty="0">
              <a:solidFill>
                <a:schemeClr val="accent4"/>
              </a:solidFill>
              <a:latin typeface="Franklin Gothic Medium" panose="020B0603020102020204" pitchFamily="34" charset="0"/>
            </a:endParaRP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4640"/>
            <a:ext cx="10479889" cy="708486"/>
          </a:xfrm>
        </p:spPr>
        <p:txBody>
          <a:bodyPr/>
          <a:lstStyle/>
          <a:p>
            <a:r>
              <a:rPr lang="fr-FR" sz="3600" dirty="0"/>
              <a:t>Traçabilité des recettes minières au Mali</a:t>
            </a:r>
            <a:endParaRPr lang="fr-FR" sz="3600" dirty="0">
              <a:solidFill>
                <a:schemeClr val="tx2"/>
              </a:solidFill>
            </a:endParaRPr>
          </a:p>
        </p:txBody>
      </p:sp>
    </p:spTree>
    <p:extLst>
      <p:ext uri="{BB962C8B-B14F-4D97-AF65-F5344CB8AC3E}">
        <p14:creationId xmlns:p14="http://schemas.microsoft.com/office/powerpoint/2010/main" val="325180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ASPECTS CLÉS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7"/>
            <a:ext cx="5357904" cy="201628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fr-FR" sz="4000" dirty="0">
                <a:solidFill>
                  <a:srgbClr val="FFFFFF"/>
                </a:solidFill>
              </a:rPr>
              <a:t>Évaluations d’impacts environnementaux et sociaux</a:t>
            </a:r>
          </a:p>
        </p:txBody>
      </p:sp>
      <p:pic>
        <p:nvPicPr>
          <p:cNvPr id="6" name="Picture 5">
            <a:extLst>
              <a:ext uri="{FF2B5EF4-FFF2-40B4-BE49-F238E27FC236}">
                <a16:creationId xmlns:a16="http://schemas.microsoft.com/office/drawing/2014/main" id="{5CA3022E-0E19-779F-F520-B9FBCDCE2EE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55892" y="0"/>
            <a:ext cx="5357904" cy="6858000"/>
          </a:xfrm>
          <a:prstGeom prst="rect">
            <a:avLst/>
          </a:prstGeom>
        </p:spPr>
      </p:pic>
    </p:spTree>
    <p:extLst>
      <p:ext uri="{BB962C8B-B14F-4D97-AF65-F5344CB8AC3E}">
        <p14:creationId xmlns:p14="http://schemas.microsoft.com/office/powerpoint/2010/main" val="56019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sz="3600" dirty="0"/>
              <a:t>Résumé</a:t>
            </a:r>
            <a:endParaRPr lang="en-US" sz="3600"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5135687" cy="3581400"/>
          </a:xfrm>
        </p:spPr>
        <p:txBody>
          <a:bodyPr>
            <a:noAutofit/>
          </a:bodyPr>
          <a:lstStyle/>
          <a:p>
            <a:pPr marL="0" indent="0">
              <a:buNone/>
            </a:pPr>
            <a:r>
              <a:rPr lang="fr-FR" sz="2800" dirty="0"/>
              <a:t>Les évaluations d’impacts des projets pétroliers, gaziers et miniers sont des documents </a:t>
            </a:r>
            <a:r>
              <a:rPr lang="fr-FR" dirty="0"/>
              <a:t>souvent </a:t>
            </a:r>
            <a:r>
              <a:rPr lang="fr-FR" sz="2800" dirty="0"/>
              <a:t>publics, qui peuvent être </a:t>
            </a:r>
            <a:r>
              <a:rPr lang="fr-FR" sz="2800" b="1" dirty="0">
                <a:solidFill>
                  <a:srgbClr val="89AA2E"/>
                </a:solidFill>
              </a:rPr>
              <a:t>difficiles d’accès</a:t>
            </a:r>
            <a:r>
              <a:rPr lang="fr-FR" sz="2800" dirty="0"/>
              <a:t>, en particulier pour les communautés affectées par des activités extractives.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197600"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pic>
        <p:nvPicPr>
          <p:cNvPr id="7" name="Picture 6">
            <a:extLst>
              <a:ext uri="{FF2B5EF4-FFF2-40B4-BE49-F238E27FC236}">
                <a16:creationId xmlns:a16="http://schemas.microsoft.com/office/drawing/2014/main" id="{38F3F791-CF15-5B6B-1D8A-D2C3A4912DF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5892" y="0"/>
            <a:ext cx="5357904" cy="6858000"/>
          </a:xfrm>
          <a:prstGeom prst="rect">
            <a:avLst/>
          </a:prstGeom>
        </p:spPr>
      </p:pic>
    </p:spTree>
    <p:extLst>
      <p:ext uri="{BB962C8B-B14F-4D97-AF65-F5344CB8AC3E}">
        <p14:creationId xmlns:p14="http://schemas.microsoft.com/office/powerpoint/2010/main" val="267806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Justification</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2" y="2234995"/>
            <a:ext cx="6213079" cy="3581400"/>
          </a:xfrm>
        </p:spPr>
        <p:txBody>
          <a:bodyPr>
            <a:noAutofit/>
          </a:bodyPr>
          <a:lstStyle/>
          <a:p>
            <a:pPr marL="0" indent="0">
              <a:buFont typeface="Franklin Gothic Book" panose="020B0503020102020204" pitchFamily="34" charset="0"/>
              <a:buNone/>
            </a:pPr>
            <a:r>
              <a:rPr lang="fr-FR" dirty="0"/>
              <a:t>Les données peuvent aider à :</a:t>
            </a:r>
          </a:p>
          <a:p>
            <a:r>
              <a:rPr lang="fr-FR" dirty="0"/>
              <a:t>Analyser la </a:t>
            </a:r>
            <a:r>
              <a:rPr lang="fr-FR" b="1" dirty="0">
                <a:solidFill>
                  <a:srgbClr val="89AA2E"/>
                </a:solidFill>
              </a:rPr>
              <a:t>mise en œuvre </a:t>
            </a:r>
            <a:r>
              <a:rPr lang="fr-FR" dirty="0"/>
              <a:t>des réglementations environnementales, sociales et de genre.</a:t>
            </a:r>
          </a:p>
          <a:p>
            <a:r>
              <a:rPr lang="fr-FR" dirty="0"/>
              <a:t>Renforcer la </a:t>
            </a:r>
            <a:r>
              <a:rPr lang="fr-FR" b="1" dirty="0">
                <a:solidFill>
                  <a:srgbClr val="89AA2E"/>
                </a:solidFill>
              </a:rPr>
              <a:t>crédibilité </a:t>
            </a:r>
            <a:r>
              <a:rPr lang="fr-FR" dirty="0"/>
              <a:t>auprès des communautés locales en traitant les priorités émergentes.</a:t>
            </a:r>
          </a:p>
          <a:p>
            <a:r>
              <a:rPr lang="fr-FR" dirty="0"/>
              <a:t>Soutenir les </a:t>
            </a:r>
            <a:r>
              <a:rPr lang="fr-FR" b="1" dirty="0">
                <a:solidFill>
                  <a:srgbClr val="89AA2E"/>
                </a:solidFill>
              </a:rPr>
              <a:t>efforts de plaidoyer </a:t>
            </a:r>
            <a:r>
              <a:rPr lang="fr-FR" dirty="0"/>
              <a:t>basés sur les données.</a:t>
            </a:r>
          </a:p>
        </p:txBody>
      </p:sp>
      <p:pic>
        <p:nvPicPr>
          <p:cNvPr id="6" name="Picture 5">
            <a:extLst>
              <a:ext uri="{FF2B5EF4-FFF2-40B4-BE49-F238E27FC236}">
                <a16:creationId xmlns:a16="http://schemas.microsoft.com/office/drawing/2014/main" id="{B59F0341-5E58-CE53-D559-DB7262C24DC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5892" y="0"/>
            <a:ext cx="5357904" cy="6858000"/>
          </a:xfrm>
          <a:prstGeom prst="rect">
            <a:avLst/>
          </a:prstGeom>
        </p:spPr>
      </p:pic>
      <p:sp>
        <p:nvSpPr>
          <p:cNvPr id="5" name="TextBox 4">
            <a:extLst>
              <a:ext uri="{FF2B5EF4-FFF2-40B4-BE49-F238E27FC236}">
                <a16:creationId xmlns:a16="http://schemas.microsoft.com/office/drawing/2014/main" id="{7E469781-658C-C2BC-254C-1B33124A72A6}"/>
              </a:ext>
            </a:extLst>
          </p:cNvPr>
          <p:cNvSpPr txBox="1"/>
          <p:nvPr/>
        </p:nvSpPr>
        <p:spPr>
          <a:xfrm>
            <a:off x="812800" y="477087"/>
            <a:ext cx="6197600"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Tree>
    <p:extLst>
      <p:ext uri="{BB962C8B-B14F-4D97-AF65-F5344CB8AC3E}">
        <p14:creationId xmlns:p14="http://schemas.microsoft.com/office/powerpoint/2010/main" val="315917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2B96619-F7BD-79FE-6860-E0739FE8A317}"/>
              </a:ext>
            </a:extLst>
          </p:cNvPr>
          <p:cNvCxnSpPr>
            <a:cxnSpLocks/>
          </p:cNvCxnSpPr>
          <p:nvPr/>
        </p:nvCxnSpPr>
        <p:spPr>
          <a:xfrm>
            <a:off x="1806097" y="3375213"/>
            <a:ext cx="79366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Exigence 6.4(a) </a:t>
            </a:r>
            <a:endParaRPr lang="en-NO" sz="2800" dirty="0">
              <a:solidFill>
                <a:srgbClr val="FFFFFF"/>
              </a:solidFill>
              <a:latin typeface="Franklin Gothic Medium" panose="020B0603020102020204" pitchFamily="34" charset="0"/>
            </a:endParaRPr>
          </a:p>
        </p:txBody>
      </p:sp>
      <p:pic>
        <p:nvPicPr>
          <p:cNvPr id="7" name="Picture 6">
            <a:extLst>
              <a:ext uri="{FF2B5EF4-FFF2-40B4-BE49-F238E27FC236}">
                <a16:creationId xmlns:a16="http://schemas.microsoft.com/office/drawing/2014/main" id="{E7E00A7E-5CE3-7070-BE32-5367019D379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55892" y="0"/>
            <a:ext cx="5357904" cy="6858000"/>
          </a:xfrm>
          <a:prstGeom prst="rect">
            <a:avLst/>
          </a:prstGeom>
        </p:spPr>
      </p:pic>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357904" cy="3539430"/>
          </a:xfrm>
          <a:prstGeom prst="rect">
            <a:avLst/>
          </a:prstGeom>
          <a:noFill/>
        </p:spPr>
        <p:txBody>
          <a:bodyPr wrap="square">
            <a:spAutoFit/>
          </a:bodyPr>
          <a:lstStyle/>
          <a:p>
            <a:r>
              <a:rPr lang="fr-FR" sz="2800" dirty="0">
                <a:solidFill>
                  <a:srgbClr val="002157"/>
                </a:solidFill>
              </a:rPr>
              <a:t>Il est exigé des pays et des entreprises de divulguer un aperçu des [...] informations sur les </a:t>
            </a:r>
            <a:r>
              <a:rPr lang="fr-FR" sz="2800" b="1" dirty="0">
                <a:solidFill>
                  <a:srgbClr val="89AA2E"/>
                </a:solidFill>
              </a:rPr>
              <a:t>règles concernant les permis et licences environnementaux</a:t>
            </a:r>
            <a:r>
              <a:rPr lang="fr-FR" sz="2800" dirty="0">
                <a:solidFill>
                  <a:srgbClr val="002157"/>
                </a:solidFill>
              </a:rPr>
              <a:t>, y compris les évaluations d’impacts sociaux, sur le genre et environnementaux.</a:t>
            </a:r>
          </a:p>
        </p:txBody>
      </p:sp>
      <p:sp>
        <p:nvSpPr>
          <p:cNvPr id="8" name="TextBox 7">
            <a:extLst>
              <a:ext uri="{FF2B5EF4-FFF2-40B4-BE49-F238E27FC236}">
                <a16:creationId xmlns:a16="http://schemas.microsoft.com/office/drawing/2014/main" id="{890325BB-A415-9684-399A-2921245C887B}"/>
              </a:ext>
            </a:extLst>
          </p:cNvPr>
          <p:cNvSpPr txBox="1"/>
          <p:nvPr/>
        </p:nvSpPr>
        <p:spPr>
          <a:xfrm>
            <a:off x="812800" y="477087"/>
            <a:ext cx="6197600"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Tree>
    <p:extLst>
      <p:ext uri="{BB962C8B-B14F-4D97-AF65-F5344CB8AC3E}">
        <p14:creationId xmlns:p14="http://schemas.microsoft.com/office/powerpoint/2010/main" val="167558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dirty="0">
                <a:solidFill>
                  <a:srgbClr val="FFFFFF"/>
                </a:solidFill>
                <a:latin typeface="Franklin Gothic Medium" panose="020B0603020102020204" pitchFamily="34" charset="0"/>
              </a:rPr>
              <a:t>Exigence 6.4(b) </a:t>
            </a:r>
          </a:p>
        </p:txBody>
      </p:sp>
      <p:pic>
        <p:nvPicPr>
          <p:cNvPr id="2" name="Picture 1">
            <a:extLst>
              <a:ext uri="{FF2B5EF4-FFF2-40B4-BE49-F238E27FC236}">
                <a16:creationId xmlns:a16="http://schemas.microsoft.com/office/drawing/2014/main" id="{8D22699C-2BF6-27F1-E3C0-19A6639429B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55892" y="0"/>
            <a:ext cx="5357904" cy="6858000"/>
          </a:xfrm>
          <a:prstGeom prst="rect">
            <a:avLst/>
          </a:prstGeom>
        </p:spPr>
      </p:pic>
      <p:cxnSp>
        <p:nvCxnSpPr>
          <p:cNvPr id="5" name="Straight Connector 4">
            <a:extLst>
              <a:ext uri="{FF2B5EF4-FFF2-40B4-BE49-F238E27FC236}">
                <a16:creationId xmlns:a16="http://schemas.microsoft.com/office/drawing/2014/main" id="{E0BEB264-590D-01EF-79C4-1D9EB058B99B}"/>
              </a:ext>
            </a:extLst>
          </p:cNvPr>
          <p:cNvCxnSpPr>
            <a:cxnSpLocks/>
          </p:cNvCxnSpPr>
          <p:nvPr/>
        </p:nvCxnSpPr>
        <p:spPr>
          <a:xfrm>
            <a:off x="1806097" y="3375213"/>
            <a:ext cx="79366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172169" cy="3108543"/>
          </a:xfrm>
          <a:prstGeom prst="rect">
            <a:avLst/>
          </a:prstGeom>
          <a:noFill/>
        </p:spPr>
        <p:txBody>
          <a:bodyPr wrap="square">
            <a:spAutoFit/>
          </a:bodyPr>
          <a:lstStyle/>
          <a:p>
            <a:r>
              <a:rPr lang="fr-FR" sz="2800" dirty="0">
                <a:solidFill>
                  <a:srgbClr val="002157"/>
                </a:solidFill>
              </a:rPr>
              <a:t>Il est exigé des pays et des entreprises de s’assurer que les </a:t>
            </a:r>
            <a:r>
              <a:rPr lang="fr-FR" sz="2800" b="1" dirty="0">
                <a:solidFill>
                  <a:srgbClr val="89AA2E"/>
                </a:solidFill>
              </a:rPr>
              <a:t>évaluations d’impacts </a:t>
            </a:r>
            <a:r>
              <a:rPr lang="fr-FR" sz="2800" dirty="0">
                <a:solidFill>
                  <a:srgbClr val="002157"/>
                </a:solidFill>
              </a:rPr>
              <a:t>environnementaux, sociaux et sur le genre et les </a:t>
            </a:r>
            <a:r>
              <a:rPr lang="fr-FR" sz="2800" b="1" dirty="0">
                <a:solidFill>
                  <a:srgbClr val="89AA2E"/>
                </a:solidFill>
              </a:rPr>
              <a:t>rapports de suivi </a:t>
            </a:r>
            <a:r>
              <a:rPr lang="fr-FR" sz="2800" dirty="0">
                <a:solidFill>
                  <a:srgbClr val="002157"/>
                </a:solidFill>
              </a:rPr>
              <a:t>[...] soient accessibles au public.</a:t>
            </a:r>
          </a:p>
        </p:txBody>
      </p:sp>
      <p:sp>
        <p:nvSpPr>
          <p:cNvPr id="6" name="TextBox 5">
            <a:extLst>
              <a:ext uri="{FF2B5EF4-FFF2-40B4-BE49-F238E27FC236}">
                <a16:creationId xmlns:a16="http://schemas.microsoft.com/office/drawing/2014/main" id="{71F6DBC7-0AFC-7BDC-8561-6D349EAAF7BA}"/>
              </a:ext>
            </a:extLst>
          </p:cNvPr>
          <p:cNvSpPr txBox="1"/>
          <p:nvPr/>
        </p:nvSpPr>
        <p:spPr>
          <a:xfrm>
            <a:off x="812800" y="477087"/>
            <a:ext cx="6197600"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Tree>
    <p:extLst>
      <p:ext uri="{BB962C8B-B14F-4D97-AF65-F5344CB8AC3E}">
        <p14:creationId xmlns:p14="http://schemas.microsoft.com/office/powerpoint/2010/main" val="134834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40C4AB-D5EB-699C-E864-04DD2AB25958}"/>
              </a:ext>
            </a:extLst>
          </p:cNvPr>
          <p:cNvCxnSpPr>
            <a:cxnSpLocks/>
          </p:cNvCxnSpPr>
          <p:nvPr/>
        </p:nvCxnSpPr>
        <p:spPr>
          <a:xfrm>
            <a:off x="4123765" y="3391675"/>
            <a:ext cx="197223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dirty="0">
                <a:solidFill>
                  <a:srgbClr val="FFFFFF"/>
                </a:solidFill>
                <a:latin typeface="Franklin Gothic Medium" panose="020B0603020102020204" pitchFamily="34" charset="0"/>
              </a:rPr>
              <a:t>Exigence 6.4(c) </a:t>
            </a:r>
          </a:p>
        </p:txBody>
      </p:sp>
      <p:pic>
        <p:nvPicPr>
          <p:cNvPr id="2" name="Picture 1">
            <a:extLst>
              <a:ext uri="{FF2B5EF4-FFF2-40B4-BE49-F238E27FC236}">
                <a16:creationId xmlns:a16="http://schemas.microsoft.com/office/drawing/2014/main" id="{8D22699C-2BF6-27F1-E3C0-19A6639429B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55892" y="0"/>
            <a:ext cx="5357904" cy="6858000"/>
          </a:xfrm>
          <a:prstGeom prst="rect">
            <a:avLst/>
          </a:prstGeom>
        </p:spPr>
      </p:pic>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512828" cy="2246769"/>
          </a:xfrm>
          <a:prstGeom prst="rect">
            <a:avLst/>
          </a:prstGeom>
          <a:noFill/>
        </p:spPr>
        <p:txBody>
          <a:bodyPr wrap="square">
            <a:spAutoFit/>
          </a:bodyPr>
          <a:lstStyle/>
          <a:p>
            <a:r>
              <a:rPr lang="fr-FR" sz="2800" dirty="0">
                <a:solidFill>
                  <a:srgbClr val="002157"/>
                </a:solidFill>
              </a:rPr>
              <a:t>Les entreprises sont encouragées à divulguer des informations supplémentaires sur leur </a:t>
            </a:r>
            <a:r>
              <a:rPr lang="fr-FR" sz="2800" b="1" dirty="0">
                <a:solidFill>
                  <a:srgbClr val="89AA2E"/>
                </a:solidFill>
              </a:rPr>
              <a:t>gestion et leurs impacts sociaux</a:t>
            </a:r>
            <a:r>
              <a:rPr lang="fr-FR" sz="2800" b="1">
                <a:solidFill>
                  <a:srgbClr val="89AA2E"/>
                </a:solidFill>
              </a:rPr>
              <a:t>, sur le </a:t>
            </a:r>
            <a:r>
              <a:rPr lang="fr-FR" sz="2800" b="1" dirty="0">
                <a:solidFill>
                  <a:srgbClr val="89AA2E"/>
                </a:solidFill>
              </a:rPr>
              <a:t>genre et environnementaux</a:t>
            </a:r>
            <a:r>
              <a:rPr lang="fr-FR" sz="2800" dirty="0">
                <a:solidFill>
                  <a:srgbClr val="002157"/>
                </a:solidFill>
              </a:rPr>
              <a:t>.</a:t>
            </a:r>
          </a:p>
        </p:txBody>
      </p:sp>
      <p:sp>
        <p:nvSpPr>
          <p:cNvPr id="15" name="TextBox 14">
            <a:extLst>
              <a:ext uri="{FF2B5EF4-FFF2-40B4-BE49-F238E27FC236}">
                <a16:creationId xmlns:a16="http://schemas.microsoft.com/office/drawing/2014/main" id="{45C1BB56-468C-0A0F-88EC-9369CF73643C}"/>
              </a:ext>
            </a:extLst>
          </p:cNvPr>
          <p:cNvSpPr txBox="1"/>
          <p:nvPr/>
        </p:nvSpPr>
        <p:spPr>
          <a:xfrm>
            <a:off x="812800" y="477087"/>
            <a:ext cx="6197600"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Tree>
    <p:extLst>
      <p:ext uri="{BB962C8B-B14F-4D97-AF65-F5344CB8AC3E}">
        <p14:creationId xmlns:p14="http://schemas.microsoft.com/office/powerpoint/2010/main" val="291726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F81F1-E96B-8E2B-4659-9156FFE79E2D}"/>
              </a:ext>
            </a:extLst>
          </p:cNvPr>
          <p:cNvSpPr>
            <a:spLocks noGrp="1"/>
          </p:cNvSpPr>
          <p:nvPr>
            <p:ph type="body" sz="quarter" idx="10"/>
          </p:nvPr>
        </p:nvSpPr>
        <p:spPr/>
        <p:txBody>
          <a:bodyPr/>
          <a:lstStyle/>
          <a:p>
            <a:r>
              <a:rPr lang="en-NO" dirty="0"/>
              <a:t>ÉTUDE DE CAS</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normAutofit/>
          </a:bodyPr>
          <a:lstStyle/>
          <a:p>
            <a:r>
              <a:rPr lang="en-NO" sz="3600" dirty="0"/>
              <a:t>Mongolie</a:t>
            </a:r>
          </a:p>
        </p:txBody>
      </p:sp>
      <p:pic>
        <p:nvPicPr>
          <p:cNvPr id="8" name="Picture 7">
            <a:extLst>
              <a:ext uri="{FF2B5EF4-FFF2-40B4-BE49-F238E27FC236}">
                <a16:creationId xmlns:a16="http://schemas.microsoft.com/office/drawing/2014/main" id="{F97DEF30-A5AD-0FD7-0370-23E13B2463CE}"/>
              </a:ext>
            </a:extLst>
          </p:cNvPr>
          <p:cNvPicPr>
            <a:picLocks noChangeAspect="1"/>
          </p:cNvPicPr>
          <p:nvPr/>
        </p:nvPicPr>
        <p:blipFill>
          <a:blip r:embed="rId3"/>
          <a:srcRect/>
          <a:stretch/>
        </p:blipFill>
        <p:spPr>
          <a:xfrm>
            <a:off x="6683011" y="1603130"/>
            <a:ext cx="4872497" cy="2344314"/>
          </a:xfrm>
          <a:prstGeom prst="rect">
            <a:avLst/>
          </a:prstGeom>
        </p:spPr>
      </p:pic>
      <p:pic>
        <p:nvPicPr>
          <p:cNvPr id="9" name="Picture 8">
            <a:extLst>
              <a:ext uri="{FF2B5EF4-FFF2-40B4-BE49-F238E27FC236}">
                <a16:creationId xmlns:a16="http://schemas.microsoft.com/office/drawing/2014/main" id="{EC101585-BFF6-98ED-FBCB-AEC23924268B}"/>
              </a:ext>
            </a:extLst>
          </p:cNvPr>
          <p:cNvPicPr>
            <a:picLocks noChangeAspect="1"/>
          </p:cNvPicPr>
          <p:nvPr/>
        </p:nvPicPr>
        <p:blipFill>
          <a:blip r:embed="rId4"/>
          <a:stretch>
            <a:fillRect/>
          </a:stretch>
        </p:blipFill>
        <p:spPr>
          <a:xfrm>
            <a:off x="8707332" y="2971701"/>
            <a:ext cx="3240017" cy="2106591"/>
          </a:xfrm>
          <a:prstGeom prst="rect">
            <a:avLst/>
          </a:prstGeom>
          <a:ln>
            <a:solidFill>
              <a:schemeClr val="bg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C306D83-7ACE-3E0D-1A51-6D664E972613}"/>
              </a:ext>
            </a:extLst>
          </p:cNvPr>
          <p:cNvSpPr txBox="1"/>
          <p:nvPr/>
        </p:nvSpPr>
        <p:spPr>
          <a:xfrm>
            <a:off x="812799" y="477087"/>
            <a:ext cx="6287247"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1003243" y="3683323"/>
            <a:ext cx="7839543" cy="2329120"/>
          </a:xfrm>
        </p:spPr>
        <p:txBody>
          <a:bodyPr/>
          <a:lstStyle/>
          <a:p>
            <a:pPr>
              <a:buFont typeface="Wingdings" pitchFamily="2" charset="2"/>
              <a:buChar char="§"/>
            </a:pPr>
            <a:r>
              <a:rPr lang="fr-FR" sz="2200" dirty="0">
                <a:hlinkClick r:id="rId5"/>
              </a:rPr>
              <a:t>Site Internet du Centre d’information sur l’environnement</a:t>
            </a:r>
            <a:r>
              <a:rPr lang="fr-FR" sz="2200" dirty="0"/>
              <a:t> :</a:t>
            </a:r>
            <a:br>
              <a:rPr lang="fr-FR" sz="2200" dirty="0"/>
            </a:br>
            <a:r>
              <a:rPr lang="fr-FR" sz="2200" dirty="0"/>
              <a:t>Base de données des évaluations d’impacts environnementaux et des rapports d’audit environnemental approuvés.</a:t>
            </a:r>
          </a:p>
          <a:p>
            <a:pPr>
              <a:buFont typeface="Wingdings" pitchFamily="2" charset="2"/>
              <a:buChar char="§"/>
            </a:pPr>
            <a:r>
              <a:rPr lang="fr-FR" sz="2200" dirty="0">
                <a:hlinkClick r:id="rId6"/>
              </a:rPr>
              <a:t>Rapportage de l’ITIE de la Mongolie</a:t>
            </a:r>
            <a:r>
              <a:rPr lang="fr-FR" sz="2200" dirty="0"/>
              <a:t> : Aperçus des EIE et des plans d’assainissement de l’environnement et des contributions aux fonds de réhabilitation environnementale.</a:t>
            </a:r>
          </a:p>
        </p:txBody>
      </p:sp>
    </p:spTree>
    <p:extLst>
      <p:ext uri="{BB962C8B-B14F-4D97-AF65-F5344CB8AC3E}">
        <p14:creationId xmlns:p14="http://schemas.microsoft.com/office/powerpoint/2010/main" val="32384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7CD1DB3-9604-4DE1-4551-CBE966B34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fr-FR" sz="3600" dirty="0"/>
              <a:t>Pourquoi la transparence sur les aspects sociaux et environnementaux est-elle importante ?</a:t>
            </a:r>
            <a:br>
              <a:rPr lang="en-GB" dirty="0"/>
            </a:b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772831"/>
            <a:ext cx="8467733" cy="3581400"/>
          </a:xfrm>
        </p:spPr>
        <p:txBody>
          <a:bodyPr>
            <a:normAutofit/>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fr-FR" sz="3000" dirty="0">
                <a:latin typeface="Franklin Gothic Book" panose="020B0503020102020204"/>
              </a:rPr>
              <a:t>Fournir</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 une image complète des </a:t>
            </a:r>
            <a:r>
              <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paiements obligatoires et volontaires</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a:t>
            </a:r>
            <a:endPar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endParaRPr>
          </a:p>
          <a:p>
            <a:pPr>
              <a:defRPr/>
            </a:pPr>
            <a:r>
              <a:rPr lang="fr-FR" sz="3000" dirty="0">
                <a:latin typeface="Franklin Gothic Book" panose="020B0503020102020204"/>
              </a:rPr>
              <a:t>Assurer</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 l’efficacité des </a:t>
            </a:r>
            <a:r>
              <a:rPr lang="fr-FR" sz="3000" b="1" dirty="0">
                <a:solidFill>
                  <a:srgbClr val="0090BF"/>
                </a:solidFill>
                <a:latin typeface="Franklin Gothic Book" panose="020B0503020102020204"/>
              </a:rPr>
              <a:t>dépenses</a:t>
            </a:r>
            <a:r>
              <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 </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sociales et environnementales qui atteignent les </a:t>
            </a:r>
            <a:r>
              <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bénéficiaires visés</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a:t>
            </a:r>
            <a:endPar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endParaRPr>
          </a:p>
          <a:p>
            <a:pPr>
              <a:defRPr/>
            </a:pPr>
            <a:r>
              <a:rPr lang="fr-FR" sz="3000" dirty="0">
                <a:latin typeface="Franklin Gothic Book" panose="020B0503020102020204"/>
              </a:rPr>
              <a:t>Démontrer </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les </a:t>
            </a:r>
            <a:r>
              <a:rPr kumimoji="0" lang="fr-FR"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contributions des entreprises</a:t>
            </a:r>
            <a:r>
              <a:rPr kumimoji="0" lang="fr-FR"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a:t>
            </a:r>
            <a:endParaRPr lang="en-US" dirty="0"/>
          </a:p>
        </p:txBody>
      </p:sp>
      <p:sp>
        <p:nvSpPr>
          <p:cNvPr id="4" name="TextBox 3">
            <a:extLst>
              <a:ext uri="{FF2B5EF4-FFF2-40B4-BE49-F238E27FC236}">
                <a16:creationId xmlns:a16="http://schemas.microsoft.com/office/drawing/2014/main" id="{C7B8468C-1A39-6562-CE39-57E7A9645A53}"/>
              </a:ext>
            </a:extLst>
          </p:cNvPr>
          <p:cNvSpPr txBox="1"/>
          <p:nvPr/>
        </p:nvSpPr>
        <p:spPr>
          <a:xfrm>
            <a:off x="800100" y="489787"/>
            <a:ext cx="1919953" cy="369332"/>
          </a:xfrm>
          <a:prstGeom prst="rect">
            <a:avLst/>
          </a:prstGeom>
          <a:noFill/>
        </p:spPr>
        <p:txBody>
          <a:bodyPr wrap="square" lIns="180000" rtlCol="0">
            <a:spAutoFit/>
          </a:bodyPr>
          <a:lstStyle/>
          <a:p>
            <a:r>
              <a:rPr lang="en-NO" dirty="0">
                <a:solidFill>
                  <a:schemeClr val="bg2"/>
                </a:solidFill>
                <a:latin typeface="Franklin Gothic Medium" panose="020B0603020102020204" pitchFamily="34" charset="0"/>
              </a:rPr>
              <a:t>RÉFLEXION</a:t>
            </a:r>
          </a:p>
        </p:txBody>
      </p:sp>
    </p:spTree>
    <p:extLst>
      <p:ext uri="{BB962C8B-B14F-4D97-AF65-F5344CB8AC3E}">
        <p14:creationId xmlns:p14="http://schemas.microsoft.com/office/powerpoint/2010/main" val="25039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59A18AB-6433-1F73-2E56-71914B37E3C7}"/>
              </a:ext>
            </a:extLst>
          </p:cNvPr>
          <p:cNvSpPr txBox="1"/>
          <p:nvPr/>
        </p:nvSpPr>
        <p:spPr>
          <a:xfrm>
            <a:off x="812800" y="477087"/>
            <a:ext cx="6268484" cy="369332"/>
          </a:xfrm>
          <a:prstGeom prst="rect">
            <a:avLst/>
          </a:prstGeom>
          <a:noFill/>
        </p:spPr>
        <p:txBody>
          <a:bodyPr wrap="square" lIns="180000" rtlCol="0">
            <a:spAutoFit/>
          </a:bodyPr>
          <a:lstStyle/>
          <a:p>
            <a:r>
              <a:rPr lang="fr-FR" dirty="0">
                <a:solidFill>
                  <a:srgbClr val="89AA2E"/>
                </a:solidFill>
                <a:latin typeface="Franklin Gothic Medium" panose="020B0603020102020204" pitchFamily="34" charset="0"/>
              </a:rPr>
              <a:t>ÉVALUATIONS D’IMPACTS ENVIRONNEMENTAUX ET SOCIAUX</a:t>
            </a:r>
          </a:p>
        </p:txBody>
      </p:sp>
      <p:sp>
        <p:nvSpPr>
          <p:cNvPr id="2" name="Text Placeholder 1">
            <a:extLst>
              <a:ext uri="{FF2B5EF4-FFF2-40B4-BE49-F238E27FC236}">
                <a16:creationId xmlns:a16="http://schemas.microsoft.com/office/drawing/2014/main" id="{7AC6EBEA-AADB-B661-804D-B47B00C6DB3C}"/>
              </a:ext>
            </a:extLst>
          </p:cNvPr>
          <p:cNvSpPr>
            <a:spLocks noGrp="1"/>
          </p:cNvSpPr>
          <p:nvPr>
            <p:ph type="body" sz="quarter" idx="10"/>
          </p:nvPr>
        </p:nvSpPr>
        <p:spPr>
          <a:xfrm>
            <a:off x="453058" y="2011547"/>
            <a:ext cx="5633685" cy="571584"/>
          </a:xfrm>
        </p:spPr>
        <p:txBody>
          <a:bodyPr/>
          <a:lstStyle/>
          <a:p>
            <a:r>
              <a:rPr lang="nb-NO" sz="2600" dirty="0"/>
              <a:t>BOÎTE</a:t>
            </a:r>
            <a:r>
              <a:rPr lang="en-NO" sz="2600" dirty="0"/>
              <a:t> </a:t>
            </a:r>
            <a:r>
              <a:rPr lang="en-US" sz="2600" dirty="0"/>
              <a:t>À </a:t>
            </a:r>
            <a:r>
              <a:rPr lang="en-NO" sz="2600" dirty="0"/>
              <a:t>OUTILS</a:t>
            </a:r>
          </a:p>
        </p:txBody>
      </p:sp>
      <p:sp>
        <p:nvSpPr>
          <p:cNvPr id="3" name="Text Placeholder 2">
            <a:extLst>
              <a:ext uri="{FF2B5EF4-FFF2-40B4-BE49-F238E27FC236}">
                <a16:creationId xmlns:a16="http://schemas.microsoft.com/office/drawing/2014/main" id="{0AAFC176-5CC5-F0F0-419B-49A092ED019B}"/>
              </a:ext>
            </a:extLst>
          </p:cNvPr>
          <p:cNvSpPr>
            <a:spLocks noGrp="1"/>
          </p:cNvSpPr>
          <p:nvPr>
            <p:ph type="body" sz="quarter" idx="11"/>
          </p:nvPr>
        </p:nvSpPr>
        <p:spPr>
          <a:xfrm>
            <a:off x="1003243" y="2971701"/>
            <a:ext cx="6078041" cy="1281646"/>
          </a:xfrm>
        </p:spPr>
        <p:txBody>
          <a:bodyPr>
            <a:normAutofit/>
          </a:bodyPr>
          <a:lstStyle/>
          <a:p>
            <a:r>
              <a:rPr lang="fr-FR" sz="3600" dirty="0"/>
              <a:t>Évaluations d’impacts sur le genre</a:t>
            </a:r>
          </a:p>
        </p:txBody>
      </p:sp>
      <p:sp>
        <p:nvSpPr>
          <p:cNvPr id="4" name="Text Placeholder 3">
            <a:extLst>
              <a:ext uri="{FF2B5EF4-FFF2-40B4-BE49-F238E27FC236}">
                <a16:creationId xmlns:a16="http://schemas.microsoft.com/office/drawing/2014/main" id="{F9E91C13-9C9E-840C-E991-ADD5002919E7}"/>
              </a:ext>
            </a:extLst>
          </p:cNvPr>
          <p:cNvSpPr>
            <a:spLocks noGrp="1"/>
          </p:cNvSpPr>
          <p:nvPr>
            <p:ph type="body" sz="quarter" idx="12"/>
          </p:nvPr>
        </p:nvSpPr>
        <p:spPr>
          <a:xfrm>
            <a:off x="1003243" y="4253347"/>
            <a:ext cx="6523037" cy="1663360"/>
          </a:xfrm>
        </p:spPr>
        <p:txBody>
          <a:bodyPr/>
          <a:lstStyle/>
          <a:p>
            <a:pPr marL="0" indent="0">
              <a:buNone/>
            </a:pPr>
            <a:r>
              <a:rPr lang="fr-FR" sz="2800" dirty="0"/>
              <a:t>Une </a:t>
            </a:r>
            <a:r>
              <a:rPr lang="fr-FR" sz="2800" dirty="0">
                <a:hlinkClick r:id="rId3"/>
              </a:rPr>
              <a:t>boîte à outils</a:t>
            </a:r>
            <a:r>
              <a:rPr lang="fr-FR" sz="2800" dirty="0"/>
              <a:t> d’IMPACT propose des outils stratégiques et des étapes pour soutenir des évaluations d’impacts de l’EMAPE sur le genre.</a:t>
            </a:r>
            <a:endParaRPr lang="en-NO" sz="3200" dirty="0"/>
          </a:p>
        </p:txBody>
      </p:sp>
      <p:pic>
        <p:nvPicPr>
          <p:cNvPr id="6" name="Picture 5">
            <a:extLst>
              <a:ext uri="{FF2B5EF4-FFF2-40B4-BE49-F238E27FC236}">
                <a16:creationId xmlns:a16="http://schemas.microsoft.com/office/drawing/2014/main" id="{1D53249B-E58D-EFDD-E8C9-6E6257729276}"/>
              </a:ext>
            </a:extLst>
          </p:cNvPr>
          <p:cNvPicPr>
            <a:picLocks noChangeAspect="1"/>
          </p:cNvPicPr>
          <p:nvPr/>
        </p:nvPicPr>
        <p:blipFill>
          <a:blip r:embed="rId4"/>
          <a:srcRect/>
          <a:stretch/>
        </p:blipFill>
        <p:spPr>
          <a:xfrm>
            <a:off x="7081284" y="1806746"/>
            <a:ext cx="6741735" cy="3913569"/>
          </a:xfrm>
          <a:prstGeom prst="rect">
            <a:avLst/>
          </a:prstGeom>
        </p:spPr>
      </p:pic>
    </p:spTree>
    <p:extLst>
      <p:ext uri="{BB962C8B-B14F-4D97-AF65-F5344CB8AC3E}">
        <p14:creationId xmlns:p14="http://schemas.microsoft.com/office/powerpoint/2010/main" val="302902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5989-9240-F362-9BE6-12EE9D899DE0}"/>
              </a:ext>
            </a:extLst>
          </p:cNvPr>
          <p:cNvSpPr>
            <a:spLocks noGrp="1"/>
          </p:cNvSpPr>
          <p:nvPr>
            <p:ph type="title"/>
          </p:nvPr>
        </p:nvSpPr>
        <p:spPr>
          <a:xfrm>
            <a:off x="642812" y="2540471"/>
            <a:ext cx="4162270" cy="2282541"/>
          </a:xfrm>
        </p:spPr>
        <p:txBody>
          <a:bodyPr/>
          <a:lstStyle/>
          <a:p>
            <a:r>
              <a:rPr lang="en-GB" dirty="0"/>
              <a:t>Consultez </a:t>
            </a:r>
            <a:r>
              <a:rPr lang="en-GB" dirty="0" err="1"/>
              <a:t>notre</a:t>
            </a:r>
            <a:r>
              <a:rPr lang="en-GB" dirty="0"/>
              <a:t> orientation sur </a:t>
            </a:r>
            <a:r>
              <a:rPr lang="en-GB" dirty="0">
                <a:hlinkClick r:id="rId3"/>
              </a:rPr>
              <a:t>eiti.org/fr/guide</a:t>
            </a:r>
            <a:endParaRPr lang="en-NO" dirty="0"/>
          </a:p>
        </p:txBody>
      </p:sp>
      <p:grpSp>
        <p:nvGrpSpPr>
          <p:cNvPr id="7" name="Group 6">
            <a:extLst>
              <a:ext uri="{FF2B5EF4-FFF2-40B4-BE49-F238E27FC236}">
                <a16:creationId xmlns:a16="http://schemas.microsoft.com/office/drawing/2014/main" id="{87B8DAF0-289E-05A2-3247-4E9E4C6911EE}"/>
              </a:ext>
            </a:extLst>
          </p:cNvPr>
          <p:cNvGrpSpPr/>
          <p:nvPr/>
        </p:nvGrpSpPr>
        <p:grpSpPr>
          <a:xfrm>
            <a:off x="4346681" y="1600200"/>
            <a:ext cx="8708905" cy="5014927"/>
            <a:chOff x="3775180" y="1181947"/>
            <a:chExt cx="8937172" cy="5198641"/>
          </a:xfrm>
        </p:grpSpPr>
        <p:pic>
          <p:nvPicPr>
            <p:cNvPr id="11" name="Picture 10">
              <a:extLst>
                <a:ext uri="{FF2B5EF4-FFF2-40B4-BE49-F238E27FC236}">
                  <a16:creationId xmlns:a16="http://schemas.microsoft.com/office/drawing/2014/main" id="{139D4CAC-E792-5172-A1F4-47B877E4213D}"/>
                </a:ext>
              </a:extLst>
            </p:cNvPr>
            <p:cNvPicPr>
              <a:picLocks noChangeAspect="1"/>
            </p:cNvPicPr>
            <p:nvPr/>
          </p:nvPicPr>
          <p:blipFill>
            <a:blip r:embed="rId4"/>
            <a:srcRect/>
            <a:stretch/>
          </p:blipFill>
          <p:spPr>
            <a:xfrm>
              <a:off x="3775180" y="1181947"/>
              <a:ext cx="8937172" cy="5198641"/>
            </a:xfrm>
            <a:prstGeom prst="rect">
              <a:avLst/>
            </a:prstGeom>
          </p:spPr>
        </p:pic>
        <p:pic>
          <p:nvPicPr>
            <p:cNvPr id="15" name="Graphic 14" descr="Cursor with solid fill">
              <a:extLst>
                <a:ext uri="{FF2B5EF4-FFF2-40B4-BE49-F238E27FC236}">
                  <a16:creationId xmlns:a16="http://schemas.microsoft.com/office/drawing/2014/main" id="{015C70F4-5A90-5B4A-A2EB-9AF3BE807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3179" y="1465615"/>
              <a:ext cx="914400" cy="914400"/>
            </a:xfrm>
            <a:prstGeom prst="rect">
              <a:avLst/>
            </a:prstGeom>
          </p:spPr>
        </p:pic>
        <p:sp>
          <p:nvSpPr>
            <p:cNvPr id="16" name="Rectangle 15">
              <a:extLst>
                <a:ext uri="{FF2B5EF4-FFF2-40B4-BE49-F238E27FC236}">
                  <a16:creationId xmlns:a16="http://schemas.microsoft.com/office/drawing/2014/main" id="{8DD87F79-E2D2-5020-D78A-4F6765C52D80}"/>
                </a:ext>
              </a:extLst>
            </p:cNvPr>
            <p:cNvSpPr/>
            <p:nvPr/>
          </p:nvSpPr>
          <p:spPr>
            <a:xfrm>
              <a:off x="7790407" y="1530672"/>
              <a:ext cx="287395" cy="18247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129869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2830745"/>
            <a:ext cx="10905753" cy="1196510"/>
          </a:xfrm>
        </p:spPr>
        <p:txBody>
          <a:bodyPr/>
          <a:lstStyle/>
          <a:p>
            <a:r>
              <a:rPr lang="en-GB" sz="5400" dirty="0"/>
              <a:t>Questions ?</a:t>
            </a:r>
          </a:p>
        </p:txBody>
      </p:sp>
      <p:pic>
        <p:nvPicPr>
          <p:cNvPr id="4" name="Picture 3">
            <a:extLst>
              <a:ext uri="{FF2B5EF4-FFF2-40B4-BE49-F238E27FC236}">
                <a16:creationId xmlns:a16="http://schemas.microsoft.com/office/drawing/2014/main" id="{73A78783-C597-B19B-8846-71BF15733AB7}"/>
              </a:ext>
            </a:extLst>
          </p:cNvPr>
          <p:cNvPicPr>
            <a:picLocks noChangeAspect="1"/>
          </p:cNvPicPr>
          <p:nvPr/>
        </p:nvPicPr>
        <p:blipFill>
          <a:blip r:embed="rId3"/>
          <a:stretch>
            <a:fillRect/>
          </a:stretch>
        </p:blipFill>
        <p:spPr>
          <a:xfrm>
            <a:off x="6096000" y="1806155"/>
            <a:ext cx="4913764" cy="4366000"/>
          </a:xfrm>
          <a:prstGeom prst="rect">
            <a:avLst/>
          </a:prstGeom>
        </p:spPr>
      </p:pic>
    </p:spTree>
    <p:extLst>
      <p:ext uri="{BB962C8B-B14F-4D97-AF65-F5344CB8AC3E}">
        <p14:creationId xmlns:p14="http://schemas.microsoft.com/office/powerpoint/2010/main" val="967521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r>
              <a:rPr lang="nb-NO" dirty="0" err="1"/>
              <a:t>Merci</a:t>
            </a:r>
            <a:r>
              <a:rPr lang="nb-NO" dirty="0"/>
              <a:t> !</a:t>
            </a:r>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dirty="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FFFFFF"/>
                </a:solidFill>
                <a:latin typeface="Franklin Gothic Demi" panose="020B0603020102020204" pitchFamily="34" charset="0"/>
              </a:rPr>
              <a:t>E-MAIL </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secretariat@eiti.org </a:t>
            </a:r>
            <a:r>
              <a:rPr lang="en-GB" sz="1100" b="1" i="0" spc="100" baseline="0" dirty="0">
                <a:solidFill>
                  <a:srgbClr val="FFFFFF"/>
                </a:solidFill>
                <a:latin typeface="Franklin Gothic Demi" panose="020B0603020102020204" pitchFamily="34" charset="0"/>
              </a:rPr>
              <a:t>TÉLÉPHONE </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FFFFFF"/>
                </a:solidFill>
                <a:latin typeface="Franklin Gothic Demi" panose="020B0603020102020204" pitchFamily="34" charset="0"/>
              </a:rPr>
              <a:t>ADRESSE :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Secrétariat</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international de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l'ITIE</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26, 0151 Oslo,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Norvège</a:t>
            </a:r>
            <a:endParaRPr lang="en-GB" sz="1400" b="0" dirty="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fr-FR" sz="3600" dirty="0"/>
              <a:t>Social et environnemental</a:t>
            </a:r>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6537916" cy="3581400"/>
          </a:xfrm>
        </p:spPr>
        <p:txBody>
          <a:bodyPr>
            <a:noAutofit/>
          </a:bodyPr>
          <a:lstStyle/>
          <a:p>
            <a:pPr marL="0" indent="0">
              <a:buNone/>
            </a:pPr>
            <a:r>
              <a:rPr lang="fr-FR" sz="3000" dirty="0"/>
              <a:t>Des dispositions renforcées pour promouvoir :</a:t>
            </a:r>
          </a:p>
          <a:p>
            <a:r>
              <a:rPr lang="fr-FR" sz="3000" dirty="0"/>
              <a:t>Une plus grande </a:t>
            </a:r>
            <a:r>
              <a:rPr lang="fr-FR" sz="3000" b="1" dirty="0">
                <a:solidFill>
                  <a:srgbClr val="0090BF"/>
                </a:solidFill>
              </a:rPr>
              <a:t>diversité </a:t>
            </a:r>
            <a:r>
              <a:rPr lang="fr-FR" sz="3000" dirty="0">
                <a:solidFill>
                  <a:srgbClr val="002157"/>
                </a:solidFill>
              </a:rPr>
              <a:t>dans la prise de décision</a:t>
            </a:r>
          </a:p>
          <a:p>
            <a:r>
              <a:rPr lang="fr-FR" sz="3000" dirty="0"/>
              <a:t>Des divulgations sur les </a:t>
            </a:r>
            <a:r>
              <a:rPr lang="fr-FR" sz="3000" b="1" dirty="0">
                <a:solidFill>
                  <a:srgbClr val="0090BF"/>
                </a:solidFill>
              </a:rPr>
              <a:t>questions sociales et environnementales</a:t>
            </a:r>
            <a:endParaRPr lang="fr-FR" sz="3000" dirty="0"/>
          </a:p>
          <a:p>
            <a:pPr marL="0" indent="0">
              <a:buNone/>
            </a:pPr>
            <a:endParaRPr lang="en-GB" sz="3000" dirty="0">
              <a:solidFill>
                <a:srgbClr val="002060"/>
              </a:solidFill>
            </a:endParaRPr>
          </a:p>
          <a:p>
            <a:pPr marL="0" indent="0">
              <a:buNone/>
            </a:pPr>
            <a:r>
              <a:rPr lang="en-GB" sz="3000" i="1" dirty="0">
                <a:solidFill>
                  <a:srgbClr val="002060"/>
                </a:solidFill>
              </a:rPr>
              <a:t>Exigences : 2.1, 2.2, 5.2, 6.1, 6.4</a:t>
            </a:r>
          </a:p>
        </p:txBody>
      </p:sp>
      <p:pic>
        <p:nvPicPr>
          <p:cNvPr id="5" name="Picture 4">
            <a:extLst>
              <a:ext uri="{FF2B5EF4-FFF2-40B4-BE49-F238E27FC236}">
                <a16:creationId xmlns:a16="http://schemas.microsoft.com/office/drawing/2014/main" id="{FF9CF53C-6C42-B08A-C723-53147180D1E6}"/>
              </a:ext>
            </a:extLst>
          </p:cNvPr>
          <p:cNvPicPr>
            <a:picLocks noChangeAspect="1"/>
          </p:cNvPicPr>
          <p:nvPr/>
        </p:nvPicPr>
        <p:blipFill>
          <a:blip r:embed="rId3"/>
          <a:srcRect/>
          <a:stretch/>
        </p:blipFill>
        <p:spPr>
          <a:xfrm>
            <a:off x="7949629" y="1983203"/>
            <a:ext cx="3297746" cy="4134433"/>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3BA54C46-7CFC-A849-7481-EEFC64C4DB27}"/>
              </a:ext>
            </a:extLst>
          </p:cNvPr>
          <p:cNvSpPr txBox="1"/>
          <p:nvPr/>
        </p:nvSpPr>
        <p:spPr>
          <a:xfrm>
            <a:off x="800100" y="489787"/>
            <a:ext cx="1919953" cy="369332"/>
          </a:xfrm>
          <a:prstGeom prst="rect">
            <a:avLst/>
          </a:prstGeom>
          <a:noFill/>
        </p:spPr>
        <p:txBody>
          <a:bodyPr wrap="square" lIns="180000" rtlCol="0">
            <a:spAutoFit/>
          </a:bodyPr>
          <a:lstStyle/>
          <a:p>
            <a:r>
              <a:rPr lang="en-NO" dirty="0">
                <a:solidFill>
                  <a:schemeClr val="bg2"/>
                </a:solidFill>
                <a:latin typeface="Franklin Gothic Medium" panose="020B0603020102020204" pitchFamily="34" charset="0"/>
              </a:rPr>
              <a:t>RÉFLEXION</a:t>
            </a:r>
          </a:p>
        </p:txBody>
      </p:sp>
    </p:spTree>
    <p:extLst>
      <p:ext uri="{BB962C8B-B14F-4D97-AF65-F5344CB8AC3E}">
        <p14:creationId xmlns:p14="http://schemas.microsoft.com/office/powerpoint/2010/main" val="261966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250DCA6-D40D-8B7A-61A8-010916E219D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19522" y="2308303"/>
            <a:ext cx="2576166" cy="3022649"/>
          </a:xfrm>
          <a:prstGeom prst="rect">
            <a:avLst/>
          </a:prstGeom>
        </p:spPr>
      </p:pic>
      <p:sp>
        <p:nvSpPr>
          <p:cNvPr id="2" name="Title 1">
            <a:extLst>
              <a:ext uri="{FF2B5EF4-FFF2-40B4-BE49-F238E27FC236}">
                <a16:creationId xmlns:a16="http://schemas.microsoft.com/office/drawing/2014/main" id="{E12D70FB-8269-8823-FC65-CBB6183AC0D4}"/>
              </a:ext>
            </a:extLst>
          </p:cNvPr>
          <p:cNvSpPr>
            <a:spLocks noGrp="1"/>
          </p:cNvSpPr>
          <p:nvPr>
            <p:ph type="title"/>
          </p:nvPr>
        </p:nvSpPr>
        <p:spPr>
          <a:xfrm>
            <a:off x="642812" y="1295357"/>
            <a:ext cx="10905753" cy="671660"/>
          </a:xfrm>
        </p:spPr>
        <p:txBody>
          <a:bodyPr/>
          <a:lstStyle/>
          <a:p>
            <a:r>
              <a:rPr lang="en-GB" dirty="0"/>
              <a:t>Aspects clés</a:t>
            </a:r>
            <a:endParaRPr lang="en-NO" dirty="0"/>
          </a:p>
        </p:txBody>
      </p:sp>
      <p:pic>
        <p:nvPicPr>
          <p:cNvPr id="14" name="Picture 13" descr="A person holding a pipe&#10;&#10;Description automatically generated with medium confidence">
            <a:extLst>
              <a:ext uri="{FF2B5EF4-FFF2-40B4-BE49-F238E27FC236}">
                <a16:creationId xmlns:a16="http://schemas.microsoft.com/office/drawing/2014/main" id="{793F7F27-2E43-BABB-FE38-F3B294650F0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60787" y="2308303"/>
            <a:ext cx="2576166" cy="2866776"/>
          </a:xfrm>
          <a:prstGeom prst="rect">
            <a:avLst/>
          </a:prstGeom>
        </p:spPr>
      </p:pic>
      <p:pic>
        <p:nvPicPr>
          <p:cNvPr id="19" name="Picture 18">
            <a:extLst>
              <a:ext uri="{FF2B5EF4-FFF2-40B4-BE49-F238E27FC236}">
                <a16:creationId xmlns:a16="http://schemas.microsoft.com/office/drawing/2014/main" id="{5BC04B3C-821E-6886-627B-5C79D762D93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278257" y="2308303"/>
            <a:ext cx="2576166" cy="2790170"/>
          </a:xfrm>
          <a:prstGeom prst="rect">
            <a:avLst/>
          </a:prstGeom>
        </p:spPr>
      </p:pic>
      <p:pic>
        <p:nvPicPr>
          <p:cNvPr id="30" name="Picture 29">
            <a:extLst>
              <a:ext uri="{FF2B5EF4-FFF2-40B4-BE49-F238E27FC236}">
                <a16:creationId xmlns:a16="http://schemas.microsoft.com/office/drawing/2014/main" id="{3AA48C7C-8885-82A7-398A-3E23EC94D1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036992" y="2308303"/>
            <a:ext cx="2576166" cy="2790170"/>
          </a:xfrm>
          <a:prstGeom prst="rect">
            <a:avLst/>
          </a:prstGeom>
        </p:spPr>
      </p:pic>
      <p:sp>
        <p:nvSpPr>
          <p:cNvPr id="5" name="Rectangle 4">
            <a:extLst>
              <a:ext uri="{FF2B5EF4-FFF2-40B4-BE49-F238E27FC236}">
                <a16:creationId xmlns:a16="http://schemas.microsoft.com/office/drawing/2014/main" id="{4E613702-5776-6306-0090-FD79119B32C4}"/>
              </a:ext>
            </a:extLst>
          </p:cNvPr>
          <p:cNvSpPr/>
          <p:nvPr/>
        </p:nvSpPr>
        <p:spPr>
          <a:xfrm>
            <a:off x="760787" y="4672361"/>
            <a:ext cx="2576166" cy="13279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 </a:t>
            </a:r>
            <a:br>
              <a:rPr lang="en-GB" sz="1600" b="1" dirty="0">
                <a:solidFill>
                  <a:srgbClr val="FFFFFF"/>
                </a:solidFill>
              </a:rPr>
            </a:br>
            <a:r>
              <a:rPr lang="en-GB" sz="1600" b="1" dirty="0">
                <a:solidFill>
                  <a:srgbClr val="FFFFFF"/>
                </a:solidFill>
              </a:rPr>
              <a:t>EXPLOITATION MINIÈRE ARTISANALE ET À PETITE ÉCHELLE</a:t>
            </a:r>
          </a:p>
        </p:txBody>
      </p:sp>
      <p:sp>
        <p:nvSpPr>
          <p:cNvPr id="8" name="Rectangle 7">
            <a:extLst>
              <a:ext uri="{FF2B5EF4-FFF2-40B4-BE49-F238E27FC236}">
                <a16:creationId xmlns:a16="http://schemas.microsoft.com/office/drawing/2014/main" id="{B993FD87-FED2-D59D-8F83-82A609E55D78}"/>
              </a:ext>
            </a:extLst>
          </p:cNvPr>
          <p:cNvSpPr/>
          <p:nvPr/>
        </p:nvSpPr>
        <p:spPr>
          <a:xfrm>
            <a:off x="3519522" y="4672361"/>
            <a:ext cx="2576166" cy="132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CONSULTATION ET CONSENTEMENT DES COMMUNAUTÉS</a:t>
            </a:r>
          </a:p>
        </p:txBody>
      </p:sp>
      <p:sp>
        <p:nvSpPr>
          <p:cNvPr id="11" name="Rectangle 10">
            <a:extLst>
              <a:ext uri="{FF2B5EF4-FFF2-40B4-BE49-F238E27FC236}">
                <a16:creationId xmlns:a16="http://schemas.microsoft.com/office/drawing/2014/main" id="{E9A73085-2D81-2146-BA0C-A9399BD301FD}"/>
              </a:ext>
            </a:extLst>
          </p:cNvPr>
          <p:cNvSpPr/>
          <p:nvPr/>
        </p:nvSpPr>
        <p:spPr>
          <a:xfrm>
            <a:off x="6278257" y="4672361"/>
            <a:ext cx="2576166" cy="132790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BÉNÉFICES POUR LES COMMUNAUTÉS</a:t>
            </a:r>
          </a:p>
        </p:txBody>
      </p:sp>
      <p:sp>
        <p:nvSpPr>
          <p:cNvPr id="15" name="Rectangle 14">
            <a:extLst>
              <a:ext uri="{FF2B5EF4-FFF2-40B4-BE49-F238E27FC236}">
                <a16:creationId xmlns:a16="http://schemas.microsoft.com/office/drawing/2014/main" id="{A10A8BB5-1C65-A57F-CCE2-AF46BCAEFA1B}"/>
              </a:ext>
            </a:extLst>
          </p:cNvPr>
          <p:cNvSpPr/>
          <p:nvPr/>
        </p:nvSpPr>
        <p:spPr>
          <a:xfrm>
            <a:off x="9036992" y="4672361"/>
            <a:ext cx="2576166" cy="1327909"/>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GB" sz="1600" b="1" dirty="0">
                <a:solidFill>
                  <a:srgbClr val="FFFFFF"/>
                </a:solidFill>
              </a:rPr>
            </a:br>
            <a:r>
              <a:rPr lang="en-GB" sz="1600" b="1" dirty="0">
                <a:solidFill>
                  <a:srgbClr val="FFFFFF"/>
                </a:solidFill>
              </a:rPr>
              <a:t>ÉVALUATIONS </a:t>
            </a:r>
          </a:p>
          <a:p>
            <a:pPr algn="ctr"/>
            <a:r>
              <a:rPr lang="en-GB" sz="1600" b="1" dirty="0">
                <a:solidFill>
                  <a:srgbClr val="FFFFFF"/>
                </a:solidFill>
              </a:rPr>
              <a:t>D’IMPACTS</a:t>
            </a:r>
          </a:p>
        </p:txBody>
      </p:sp>
    </p:spTree>
    <p:extLst>
      <p:ext uri="{BB962C8B-B14F-4D97-AF65-F5344CB8AC3E}">
        <p14:creationId xmlns:p14="http://schemas.microsoft.com/office/powerpoint/2010/main" val="394095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644407"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ASPECTS CLÉS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8"/>
            <a:ext cx="4387010"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dirty="0">
                <a:solidFill>
                  <a:srgbClr val="FFFFFF"/>
                </a:solidFill>
              </a:rPr>
              <a:t>Exploitation minière artisanale et à petite échelle</a:t>
            </a:r>
            <a:endParaRPr lang="en-NO" sz="4000" dirty="0">
              <a:solidFill>
                <a:srgbClr val="FFFFFF"/>
              </a:solidFill>
            </a:endParaRPr>
          </a:p>
        </p:txBody>
      </p:sp>
      <p:pic>
        <p:nvPicPr>
          <p:cNvPr id="18" name="Picture 17" descr="A person holding a pipe&#10;&#10;Description automatically generated with medium confidence">
            <a:extLst>
              <a:ext uri="{FF2B5EF4-FFF2-40B4-BE49-F238E27FC236}">
                <a16:creationId xmlns:a16="http://schemas.microsoft.com/office/drawing/2014/main" id="{1598E6E9-A43D-887F-E702-5294B5207E2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83400" y="0"/>
            <a:ext cx="5330397" cy="6858000"/>
          </a:xfrm>
          <a:prstGeom prst="rect">
            <a:avLst/>
          </a:prstGeom>
        </p:spPr>
      </p:pic>
    </p:spTree>
    <p:extLst>
      <p:ext uri="{BB962C8B-B14F-4D97-AF65-F5344CB8AC3E}">
        <p14:creationId xmlns:p14="http://schemas.microsoft.com/office/powerpoint/2010/main" val="46209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sz="3600" dirty="0"/>
              <a:t>Résumé</a:t>
            </a:r>
            <a:endParaRPr lang="en-US" sz="3600"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630987" cy="3581400"/>
          </a:xfrm>
        </p:spPr>
        <p:txBody>
          <a:bodyPr>
            <a:noAutofit/>
          </a:bodyPr>
          <a:lstStyle/>
          <a:p>
            <a:pPr>
              <a:buClr>
                <a:srgbClr val="002157"/>
              </a:buClr>
            </a:pPr>
            <a:r>
              <a:rPr lang="fr-FR" b="1" dirty="0">
                <a:solidFill>
                  <a:srgbClr val="0090BD"/>
                </a:solidFill>
              </a:rPr>
              <a:t>Secteur </a:t>
            </a:r>
            <a:r>
              <a:rPr lang="fr-FR" dirty="0"/>
              <a:t>essentiellement </a:t>
            </a:r>
            <a:r>
              <a:rPr lang="fr-FR" b="1" dirty="0">
                <a:solidFill>
                  <a:srgbClr val="0090BD"/>
                </a:solidFill>
              </a:rPr>
              <a:t>informel</a:t>
            </a:r>
            <a:r>
              <a:rPr lang="fr-FR" dirty="0"/>
              <a:t>, malgré son importance économique.</a:t>
            </a:r>
          </a:p>
          <a:p>
            <a:pPr>
              <a:buClr>
                <a:srgbClr val="002157"/>
              </a:buClr>
            </a:pPr>
            <a:r>
              <a:rPr lang="fr-FR" b="1" dirty="0">
                <a:solidFill>
                  <a:srgbClr val="0090BD"/>
                </a:solidFill>
              </a:rPr>
              <a:t>Valeur réelle</a:t>
            </a:r>
            <a:r>
              <a:rPr lang="fr-FR" dirty="0"/>
              <a:t> </a:t>
            </a:r>
            <a:r>
              <a:rPr lang="fr-FR" b="1" dirty="0">
                <a:solidFill>
                  <a:srgbClr val="0090BD"/>
                </a:solidFill>
              </a:rPr>
              <a:t>du secteur</a:t>
            </a:r>
            <a:r>
              <a:rPr lang="fr-FR" dirty="0"/>
              <a:t> sous-estimée.</a:t>
            </a:r>
          </a:p>
          <a:p>
            <a:r>
              <a:rPr lang="fr-FR" dirty="0"/>
              <a:t>Augmentation d</a:t>
            </a:r>
            <a:r>
              <a:rPr lang="fr-FR" dirty="0">
                <a:solidFill>
                  <a:srgbClr val="002157"/>
                </a:solidFill>
              </a:rPr>
              <a:t>es risques de corruption en raison de la d</a:t>
            </a:r>
            <a:r>
              <a:rPr lang="fr-FR" dirty="0"/>
              <a:t>emande de </a:t>
            </a:r>
            <a:r>
              <a:rPr lang="fr-FR" b="1" dirty="0">
                <a:solidFill>
                  <a:srgbClr val="0090BD"/>
                </a:solidFill>
              </a:rPr>
              <a:t>minéraux critiques</a:t>
            </a:r>
            <a:r>
              <a:rPr lang="fr-FR" dirty="0"/>
              <a:t>.</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070600" cy="369332"/>
          </a:xfrm>
          <a:prstGeom prst="rect">
            <a:avLst/>
          </a:prstGeom>
          <a:noFill/>
        </p:spPr>
        <p:txBody>
          <a:bodyPr wrap="square" lIns="180000" rtlCol="0">
            <a:spAutoFit/>
          </a:bodyPr>
          <a:lstStyle/>
          <a:p>
            <a:r>
              <a:rPr lang="en-NO" dirty="0">
                <a:solidFill>
                  <a:schemeClr val="tx2"/>
                </a:solidFill>
                <a:latin typeface="Franklin Gothic Medium" panose="020B0603020102020204" pitchFamily="34" charset="0"/>
              </a:rPr>
              <a:t>EXPLOITATION MINIÈRE ARTISANALE ET À PETITE ÉCHELLE</a:t>
            </a: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83400" y="0"/>
            <a:ext cx="5330397" cy="6858000"/>
          </a:xfrm>
          <a:prstGeom prst="rect">
            <a:avLst/>
          </a:prstGeom>
        </p:spPr>
      </p:pic>
    </p:spTree>
    <p:extLst>
      <p:ext uri="{BB962C8B-B14F-4D97-AF65-F5344CB8AC3E}">
        <p14:creationId xmlns:p14="http://schemas.microsoft.com/office/powerpoint/2010/main" val="59048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Justification</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630987" cy="3581400"/>
          </a:xfrm>
        </p:spPr>
        <p:txBody>
          <a:bodyPr>
            <a:noAutofit/>
          </a:bodyPr>
          <a:lstStyle/>
          <a:p>
            <a:r>
              <a:rPr lang="fr-FR" dirty="0"/>
              <a:t>Permettre la compréhension de la </a:t>
            </a:r>
            <a:r>
              <a:rPr lang="fr-FR" b="1" dirty="0">
                <a:solidFill>
                  <a:srgbClr val="0090BD"/>
                </a:solidFill>
              </a:rPr>
              <a:t>contribution économique </a:t>
            </a:r>
            <a:r>
              <a:rPr lang="fr-FR" dirty="0"/>
              <a:t>de l’EMAPE.</a:t>
            </a:r>
          </a:p>
          <a:p>
            <a:r>
              <a:rPr lang="fr-FR" dirty="0"/>
              <a:t>Clarifier le </a:t>
            </a:r>
            <a:r>
              <a:rPr lang="fr-FR" b="1" dirty="0">
                <a:solidFill>
                  <a:srgbClr val="0090BD"/>
                </a:solidFill>
              </a:rPr>
              <a:t>cadre réglementaire</a:t>
            </a:r>
            <a:r>
              <a:rPr lang="fr-FR" dirty="0"/>
              <a:t>.</a:t>
            </a:r>
            <a:endParaRPr lang="fr-FR" b="1" dirty="0">
              <a:solidFill>
                <a:srgbClr val="0090BD"/>
              </a:solidFill>
            </a:endParaRPr>
          </a:p>
          <a:p>
            <a:r>
              <a:rPr lang="fr-FR" dirty="0"/>
              <a:t>Soutenir les efforts de </a:t>
            </a:r>
            <a:r>
              <a:rPr lang="fr-FR" b="1" dirty="0">
                <a:solidFill>
                  <a:srgbClr val="0090BD"/>
                </a:solidFill>
              </a:rPr>
              <a:t>lutte contre la corruption</a:t>
            </a:r>
            <a:r>
              <a:rPr lang="fr-FR" dirty="0"/>
              <a:t>.</a:t>
            </a:r>
            <a:endParaRPr lang="fr-FR" b="1" dirty="0">
              <a:solidFill>
                <a:srgbClr val="0090BD"/>
              </a:solidFill>
            </a:endParaRPr>
          </a:p>
          <a:p>
            <a:r>
              <a:rPr lang="fr-FR" dirty="0"/>
              <a:t>Soutenir les </a:t>
            </a:r>
            <a:r>
              <a:rPr lang="fr-FR" b="1" dirty="0">
                <a:solidFill>
                  <a:srgbClr val="0090BD"/>
                </a:solidFill>
              </a:rPr>
              <a:t>réformes </a:t>
            </a:r>
            <a:r>
              <a:rPr lang="fr-FR" dirty="0"/>
              <a:t>et les plans de régularisation.</a:t>
            </a:r>
            <a:endParaRPr lang="en-GB" dirty="0">
              <a:solidFill>
                <a:srgbClr val="002060"/>
              </a:solidFill>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6070600" cy="369332"/>
          </a:xfrm>
          <a:prstGeom prst="rect">
            <a:avLst/>
          </a:prstGeom>
          <a:noFill/>
        </p:spPr>
        <p:txBody>
          <a:bodyPr wrap="square" lIns="180000" rtlCol="0">
            <a:spAutoFit/>
          </a:bodyPr>
          <a:lstStyle/>
          <a:p>
            <a:r>
              <a:rPr lang="en-NO" dirty="0">
                <a:solidFill>
                  <a:schemeClr val="tx2"/>
                </a:solidFill>
                <a:latin typeface="Franklin Gothic Medium" panose="020B0603020102020204" pitchFamily="34" charset="0"/>
              </a:rPr>
              <a:t>EXPLOITATION MINIÈRE ARTISANALE ET À PETITE ÉCHELLE</a:t>
            </a: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83400" y="0"/>
            <a:ext cx="5330397" cy="6858000"/>
          </a:xfrm>
          <a:prstGeom prst="rect">
            <a:avLst/>
          </a:prstGeom>
        </p:spPr>
      </p:pic>
    </p:spTree>
    <p:extLst>
      <p:ext uri="{BB962C8B-B14F-4D97-AF65-F5344CB8AC3E}">
        <p14:creationId xmlns:p14="http://schemas.microsoft.com/office/powerpoint/2010/main" val="64869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09B9436-4BF1-1A3E-5B1C-8FBCBA97CC27}"/>
              </a:ext>
            </a:extLst>
          </p:cNvPr>
          <p:cNvCxnSpPr>
            <a:cxnSpLocks/>
          </p:cNvCxnSpPr>
          <p:nvPr/>
        </p:nvCxnSpPr>
        <p:spPr>
          <a:xfrm>
            <a:off x="3297657" y="3676274"/>
            <a:ext cx="176561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D31861-01EE-5390-F95E-458F37874732}"/>
              </a:ext>
            </a:extLst>
          </p:cNvPr>
          <p:cNvSpPr txBox="1"/>
          <p:nvPr/>
        </p:nvSpPr>
        <p:spPr>
          <a:xfrm>
            <a:off x="936531" y="2809493"/>
            <a:ext cx="5330397" cy="3539430"/>
          </a:xfrm>
          <a:prstGeom prst="rect">
            <a:avLst/>
          </a:prstGeom>
          <a:noFill/>
        </p:spPr>
        <p:txBody>
          <a:bodyPr wrap="square">
            <a:spAutoFit/>
          </a:bodyPr>
          <a:lstStyle/>
          <a:p>
            <a:r>
              <a:rPr lang="fr-FR" sz="2800" dirty="0">
                <a:solidFill>
                  <a:srgbClr val="002157"/>
                </a:solidFill>
              </a:rPr>
              <a:t>Le cas échéant, les pays de mise en œuvre sont encouragés à </a:t>
            </a:r>
            <a:r>
              <a:rPr lang="fr-FR" sz="2800" b="1" dirty="0">
                <a:solidFill>
                  <a:srgbClr val="0090BD"/>
                </a:solidFill>
              </a:rPr>
              <a:t>divulguer les politiques relatives </a:t>
            </a:r>
            <a:r>
              <a:rPr lang="fr-FR" sz="2800" dirty="0">
                <a:solidFill>
                  <a:srgbClr val="002157"/>
                </a:solidFill>
              </a:rPr>
              <a:t>au secteur de l’</a:t>
            </a:r>
            <a:r>
              <a:rPr lang="fr-FR" sz="2800" b="1" dirty="0">
                <a:solidFill>
                  <a:srgbClr val="0090BD"/>
                </a:solidFill>
              </a:rPr>
              <a:t>exploitation minière artisanale et à petite échelle</a:t>
            </a:r>
            <a:r>
              <a:rPr lang="fr-FR" sz="2800" b="1" dirty="0">
                <a:solidFill>
                  <a:srgbClr val="002157"/>
                </a:solidFill>
              </a:rPr>
              <a:t>,</a:t>
            </a:r>
            <a:r>
              <a:rPr lang="fr-FR" sz="2800" dirty="0">
                <a:solidFill>
                  <a:srgbClr val="002157"/>
                </a:solidFill>
              </a:rPr>
              <a:t> ainsi que des informations sur les réformes prévues ou en cours.</a:t>
            </a:r>
            <a:endParaRPr lang="fr-FR" sz="2800" i="1" dirty="0">
              <a:solidFill>
                <a:srgbClr val="002157"/>
              </a:solidFill>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95016"/>
            <a:ext cx="6070600" cy="369332"/>
          </a:xfrm>
          <a:prstGeom prst="rect">
            <a:avLst/>
          </a:prstGeom>
          <a:noFill/>
        </p:spPr>
        <p:txBody>
          <a:bodyPr wrap="square" lIns="180000" rtlCol="0">
            <a:spAutoFit/>
          </a:bodyPr>
          <a:lstStyle/>
          <a:p>
            <a:r>
              <a:rPr lang="en-NO" dirty="0">
                <a:solidFill>
                  <a:schemeClr val="tx2"/>
                </a:solidFill>
                <a:latin typeface="Franklin Gothic Medium" panose="020B0603020102020204" pitchFamily="34" charset="0"/>
              </a:rPr>
              <a:t>EXPLOITATION MINIÈRE ARTISANALE ET À PETITE ÉCHELLE</a:t>
            </a: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83400" y="0"/>
            <a:ext cx="5330397" cy="6858000"/>
          </a:xfrm>
          <a:prstGeom prst="rect">
            <a:avLst/>
          </a:prstGeom>
        </p:spPr>
      </p:pic>
      <p:sp>
        <p:nvSpPr>
          <p:cNvPr id="10" name="Rectangle 9">
            <a:extLst>
              <a:ext uri="{FF2B5EF4-FFF2-40B4-BE49-F238E27FC236}">
                <a16:creationId xmlns:a16="http://schemas.microsoft.com/office/drawing/2014/main" id="{D48D6E3C-468C-AC53-FAF0-D21971F9ACAD}"/>
              </a:ext>
            </a:extLst>
          </p:cNvPr>
          <p:cNvSpPr/>
          <p:nvPr/>
        </p:nvSpPr>
        <p:spPr>
          <a:xfrm>
            <a:off x="0" y="1896169"/>
            <a:ext cx="43434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36531" y="1988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Exigence 2.1(f) </a:t>
            </a:r>
            <a:endParaRPr lang="en-NO" sz="2800" dirty="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3558818173"/>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52BB9246-1D15-49BF-90DE-50031989DE62}">
  <ds:schemaRef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d9eb0d81-beec-4074-bc6f-8be11319408c"/>
    <ds:schemaRef ds:uri="http://schemas.microsoft.com/office/2006/metadata/properties"/>
    <ds:schemaRef ds:uri="http://schemas.microsoft.com/office/infopath/2007/PartnerControls"/>
    <ds:schemaRef ds:uri="ec4d7596-7f32-41a8-9a95-4275d9a1ea6b"/>
    <ds:schemaRef ds:uri="http://purl.org/dc/terms/"/>
  </ds:schemaRefs>
</ds:datastoreItem>
</file>

<file path=customXml/itemProps3.xml><?xml version="1.0" encoding="utf-8"?>
<ds:datastoreItem xmlns:ds="http://schemas.openxmlformats.org/officeDocument/2006/customXml" ds:itemID="{B3D8CC71-0552-4DE0-9DAC-523E25A7B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0d81-beec-4074-bc6f-8be11319408c"/>
    <ds:schemaRef ds:uri="ec4d7596-7f32-41a8-9a95-4275d9a1e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EITItheme1</Template>
  <TotalTime>501</TotalTime>
  <Words>3281</Words>
  <Application>Microsoft Macintosh PowerPoint</Application>
  <PresentationFormat>Widescreen</PresentationFormat>
  <Paragraphs>219</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Franklin Gothic Book</vt:lpstr>
      <vt:lpstr>Franklin Gothic Demi</vt:lpstr>
      <vt:lpstr>Franklin Gothic Medium</vt:lpstr>
      <vt:lpstr>Metropolis</vt:lpstr>
      <vt:lpstr>Wingdings</vt:lpstr>
      <vt:lpstr>EITItheme1</vt:lpstr>
      <vt:lpstr>PowerPoint Presentation</vt:lpstr>
      <vt:lpstr>Pourquoi la transparence sur les aspects sociaux et environnementaux est-elle importante ?</vt:lpstr>
      <vt:lpstr>Pourquoi la transparence sur les aspects sociaux et environnementaux est-elle importante ? </vt:lpstr>
      <vt:lpstr>Social et environnemental</vt:lpstr>
      <vt:lpstr>Aspects clés</vt:lpstr>
      <vt:lpstr>PowerPoint Presentation</vt:lpstr>
      <vt:lpstr>Résumé</vt:lpstr>
      <vt:lpstr>Justification</vt:lpstr>
      <vt:lpstr>PowerPoint Presentation</vt:lpstr>
      <vt:lpstr>République démocratique du Congo </vt:lpstr>
      <vt:lpstr>PowerPoint Presentation</vt:lpstr>
      <vt:lpstr>Résumé</vt:lpstr>
      <vt:lpstr>Justification</vt:lpstr>
      <vt:lpstr>PowerPoint Presentation</vt:lpstr>
      <vt:lpstr>Réglementation et législation</vt:lpstr>
      <vt:lpstr>PowerPoint Presentation</vt:lpstr>
      <vt:lpstr>PowerPoint Presentation</vt:lpstr>
      <vt:lpstr>Résumé</vt:lpstr>
      <vt:lpstr>Justification</vt:lpstr>
      <vt:lpstr>PowerPoint Presentation</vt:lpstr>
      <vt:lpstr>PowerPoint Presentation</vt:lpstr>
      <vt:lpstr>Traçabilité des recettes minières au Mali</vt:lpstr>
      <vt:lpstr>PowerPoint Presentation</vt:lpstr>
      <vt:lpstr>Résumé</vt:lpstr>
      <vt:lpstr>Justification</vt:lpstr>
      <vt:lpstr>PowerPoint Presentation</vt:lpstr>
      <vt:lpstr>PowerPoint Presentation</vt:lpstr>
      <vt:lpstr>PowerPoint Presentation</vt:lpstr>
      <vt:lpstr>PowerPoint Presentation</vt:lpstr>
      <vt:lpstr>PowerPoint Presentation</vt:lpstr>
      <vt:lpstr>Consultez notre orientation sur eiti.org/fr/guide</vt:lpstr>
      <vt:lpstr>Questions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Leila Pilliard</dc:creator>
  <cp:keywords>, docId:61B2463AA14AEF45FF560C0CA68100BE</cp:keywords>
  <dc:description/>
  <cp:lastModifiedBy>Leila Pilliard</cp:lastModifiedBy>
  <cp:revision>29</cp:revision>
  <cp:lastPrinted>2023-06-23T10:13:05Z</cp:lastPrinted>
  <dcterms:created xsi:type="dcterms:W3CDTF">2020-01-10T14:54:35Z</dcterms:created>
  <dcterms:modified xsi:type="dcterms:W3CDTF">2024-05-28T09:04:55Z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